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303" r:id="rId3"/>
    <p:sldId id="293" r:id="rId4"/>
    <p:sldId id="294" r:id="rId5"/>
    <p:sldId id="295" r:id="rId6"/>
    <p:sldId id="296" r:id="rId7"/>
    <p:sldId id="298" r:id="rId8"/>
    <p:sldId id="299" r:id="rId9"/>
    <p:sldId id="300" r:id="rId10"/>
    <p:sldId id="285" r:id="rId11"/>
    <p:sldId id="286" r:id="rId12"/>
    <p:sldId id="302" r:id="rId13"/>
    <p:sldId id="301" r:id="rId14"/>
    <p:sldId id="288" r:id="rId15"/>
    <p:sldId id="280" r:id="rId16"/>
    <p:sldId id="276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DC"/>
    <a:srgbClr val="4D8CAB"/>
    <a:srgbClr val="005100"/>
    <a:srgbClr val="8837A2"/>
    <a:srgbClr val="CD9BFF"/>
    <a:srgbClr val="108840"/>
    <a:srgbClr val="F1F1F1"/>
    <a:srgbClr val="E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F5570D-2AE8-4207-8B64-AD344F7CDCDB}">
  <a:tblStyle styleId="{2AF5570D-2AE8-4207-8B64-AD344F7CDCD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/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7"/>
    <p:restoredTop sz="88627"/>
  </p:normalViewPr>
  <p:slideViewPr>
    <p:cSldViewPr snapToGrid="0">
      <p:cViewPr varScale="1">
        <p:scale>
          <a:sx n="137" d="100"/>
          <a:sy n="137" d="100"/>
        </p:scale>
        <p:origin x="100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Slides suggestion to present after the </a:t>
            </a:r>
            <a:r>
              <a:rPr lang="en-US" i="1" dirty="0" err="1"/>
              <a:t>Replicards</a:t>
            </a:r>
            <a:r>
              <a:rPr lang="en-US" dirty="0"/>
              <a:t> activity to contextualize and connect with biology the concepts “discovered” by the students during the activity.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Introducing DNA</a:t>
            </a:r>
          </a:p>
        </p:txBody>
      </p:sp>
    </p:spTree>
    <p:extLst>
      <p:ext uri="{BB962C8B-B14F-4D97-AF65-F5344CB8AC3E}">
        <p14:creationId xmlns:p14="http://schemas.microsoft.com/office/powerpoint/2010/main" val="250011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</a:t>
            </a:r>
            <a:r>
              <a:rPr lang="en-US" dirty="0" err="1"/>
              <a:t>explorebiology.org</a:t>
            </a:r>
            <a:r>
              <a:rPr lang="en-US" dirty="0"/>
              <a:t>/collections/all/how-</a:t>
            </a:r>
            <a:r>
              <a:rPr lang="en-US" dirty="0" err="1"/>
              <a:t>dna</a:t>
            </a:r>
            <a:r>
              <a:rPr lang="en-US" dirty="0"/>
              <a:t>-replicates </a:t>
            </a:r>
          </a:p>
        </p:txBody>
      </p:sp>
    </p:spTree>
    <p:extLst>
      <p:ext uri="{BB962C8B-B14F-4D97-AF65-F5344CB8AC3E}">
        <p14:creationId xmlns:p14="http://schemas.microsoft.com/office/powerpoint/2010/main" val="2764835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Source: https://</a:t>
            </a:r>
            <a:r>
              <a:rPr lang="en-US" dirty="0" err="1"/>
              <a:t>explorebiology.org</a:t>
            </a:r>
            <a:r>
              <a:rPr lang="en-US" dirty="0"/>
              <a:t>/collections/all/how-</a:t>
            </a:r>
            <a:r>
              <a:rPr lang="en-US" dirty="0" err="1"/>
              <a:t>dna</a:t>
            </a:r>
            <a:r>
              <a:rPr lang="en-US" dirty="0"/>
              <a:t>-replicates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90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Double helix allows for creation of two copies each inheriting one strand (purple strands). The other strand is re-synthetized based on complementary base pairing (blue strands).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Source: https://</a:t>
            </a:r>
            <a:r>
              <a:rPr lang="en-US" dirty="0" err="1"/>
              <a:t>explorebiology.org</a:t>
            </a:r>
            <a:r>
              <a:rPr lang="en-US" dirty="0"/>
              <a:t>/collections/all/how-</a:t>
            </a:r>
            <a:r>
              <a:rPr lang="en-US" dirty="0" err="1"/>
              <a:t>dna</a:t>
            </a:r>
            <a:r>
              <a:rPr lang="en-US" dirty="0"/>
              <a:t>-replicates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07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Alternative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2180981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111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73F2-9BB3-5151-08BE-E88F5C31D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0C65A7-222E-7085-CDC8-BB9CD8D7D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4A845-523D-01B1-9E18-84FCF285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drosophila flies: https://</a:t>
            </a:r>
            <a:r>
              <a:rPr lang="en-US" dirty="0" err="1"/>
              <a:t>sites.rochester.edu</a:t>
            </a:r>
            <a:r>
              <a:rPr lang="en-US" dirty="0"/>
              <a:t>/</a:t>
            </a:r>
            <a:r>
              <a:rPr lang="en-US" dirty="0" err="1"/>
              <a:t>larracuente</a:t>
            </a:r>
            <a:r>
              <a:rPr lang="en-US" dirty="0"/>
              <a:t>//wp-content/uploads/2016/01/CarolinaDrosophilaManual0001.pdf </a:t>
            </a:r>
          </a:p>
        </p:txBody>
      </p:sp>
    </p:spTree>
    <p:extLst>
      <p:ext uri="{BB962C8B-B14F-4D97-AF65-F5344CB8AC3E}">
        <p14:creationId xmlns:p14="http://schemas.microsoft.com/office/powerpoint/2010/main" val="1711297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horses: https://</a:t>
            </a:r>
            <a:r>
              <a:rPr lang="en-US" dirty="0" err="1"/>
              <a:t>calaski.wordpress.com</a:t>
            </a:r>
            <a:r>
              <a:rPr lang="en-US" dirty="0"/>
              <a:t>/wp-content/uploads/2012/10/horse-evolution-</a:t>
            </a:r>
            <a:r>
              <a:rPr lang="en-US" dirty="0" err="1"/>
              <a:t>tree.jpg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6381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8AA49092-8FF1-ADED-0B0C-ECFD005A6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e1d702b9a_0_0:notes">
            <a:extLst>
              <a:ext uri="{FF2B5EF4-FFF2-40B4-BE49-F238E27FC236}">
                <a16:creationId xmlns:a16="http://schemas.microsoft.com/office/drawing/2014/main" id="{D12F5F85-8181-9CDC-CF57-7B9FCD8726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9e1d702b9a_0_0:notes">
            <a:extLst>
              <a:ext uri="{FF2B5EF4-FFF2-40B4-BE49-F238E27FC236}">
                <a16:creationId xmlns:a16="http://schemas.microsoft.com/office/drawing/2014/main" id="{D6460690-5AF9-259F-2F97-F89AE1754B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4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Evolution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2B2659D-619F-7491-5C5F-98CBB98194D0}"/>
              </a:ext>
            </a:extLst>
          </p:cNvPr>
          <p:cNvGrpSpPr/>
          <p:nvPr/>
        </p:nvGrpSpPr>
        <p:grpSpPr>
          <a:xfrm>
            <a:off x="0" y="-1218"/>
            <a:ext cx="6131394" cy="2341388"/>
            <a:chOff x="477325" y="617733"/>
            <a:chExt cx="8666675" cy="3446875"/>
          </a:xfrm>
        </p:grpSpPr>
        <p:pic>
          <p:nvPicPr>
            <p:cNvPr id="55" name="Google Shape;55;p13" title="replicards_logo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7325" y="617733"/>
              <a:ext cx="8189347" cy="3446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1B7627-ACAC-284A-3088-A5DED3A70ECB}"/>
                </a:ext>
              </a:extLst>
            </p:cNvPr>
            <p:cNvSpPr txBox="1"/>
            <p:nvPr/>
          </p:nvSpPr>
          <p:spPr>
            <a:xfrm>
              <a:off x="3823854" y="1996397"/>
              <a:ext cx="5320146" cy="17670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400" dirty="0" err="1"/>
                <a:t>Teaching</a:t>
              </a:r>
              <a:r>
                <a:rPr lang="it-IT" sz="2400" dirty="0"/>
                <a:t> </a:t>
              </a:r>
              <a:r>
                <a:rPr lang="it-IT" sz="2400" dirty="0" err="1"/>
                <a:t>evolution</a:t>
              </a:r>
              <a:r>
                <a:rPr lang="it-IT" sz="2400" dirty="0"/>
                <a:t> with a card-</a:t>
              </a:r>
              <a:r>
                <a:rPr lang="it-IT" sz="2400" dirty="0" err="1"/>
                <a:t>based</a:t>
              </a:r>
              <a:r>
                <a:rPr lang="it-IT" sz="2400" dirty="0"/>
                <a:t> </a:t>
              </a:r>
              <a:r>
                <a:rPr lang="it-IT" sz="2400" dirty="0" err="1"/>
                <a:t>experiment</a:t>
              </a:r>
              <a:endParaRPr lang="it-IT" sz="2400" dirty="0"/>
            </a:p>
            <a:p>
              <a:endParaRPr lang="en-AT" sz="2400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08A438D-9514-F076-CF4F-9D8D74D0E364}"/>
              </a:ext>
            </a:extLst>
          </p:cNvPr>
          <p:cNvSpPr txBox="1"/>
          <p:nvPr/>
        </p:nvSpPr>
        <p:spPr>
          <a:xfrm>
            <a:off x="2740722" y="284252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Teacher slides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2367562" y="1760795"/>
            <a:ext cx="4199340" cy="579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i="1" dirty="0">
                <a:solidFill>
                  <a:srgbClr val="674EA7"/>
                </a:solidFill>
                <a:latin typeface="Calibri" panose="020F0502020204030204" pitchFamily="34" charset="0"/>
                <a:ea typeface="Bree Serif"/>
                <a:cs typeface="Calibri" panose="020F0502020204030204" pitchFamily="34" charset="0"/>
                <a:sym typeface="Bree Serif"/>
              </a:rPr>
              <a:t>Elia Mascolo &amp; Yseult Héjja-Brichard</a:t>
            </a:r>
            <a:endParaRPr sz="2000" i="1" dirty="0">
              <a:solidFill>
                <a:srgbClr val="674EA7"/>
              </a:solidFill>
              <a:latin typeface="Calibri" panose="020F0502020204030204" pitchFamily="34" charset="0"/>
              <a:ea typeface="Bree Serif"/>
              <a:cs typeface="Calibri" panose="020F0502020204030204" pitchFamily="34" charset="0"/>
              <a:sym typeface="Bree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CD785C-E07C-81AC-467B-586D1286BCB9}"/>
              </a:ext>
            </a:extLst>
          </p:cNvPr>
          <p:cNvGrpSpPr/>
          <p:nvPr/>
        </p:nvGrpSpPr>
        <p:grpSpPr>
          <a:xfrm>
            <a:off x="4288147" y="890995"/>
            <a:ext cx="4615545" cy="3361509"/>
            <a:chOff x="1676400" y="1063746"/>
            <a:chExt cx="5791200" cy="3759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F1A6CD4-B9B8-81EC-8B59-D97739DCA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400" y="1063746"/>
              <a:ext cx="5791200" cy="37592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D60F2F-E722-0E76-71DD-AB4014EE0B3E}"/>
                </a:ext>
              </a:extLst>
            </p:cNvPr>
            <p:cNvSpPr/>
            <p:nvPr/>
          </p:nvSpPr>
          <p:spPr>
            <a:xfrm>
              <a:off x="1750423" y="1149531"/>
              <a:ext cx="1820091" cy="653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9F0FD9A-14B9-1B7A-0A3A-53490AD4C9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6" t="1004" r="845"/>
          <a:stretch/>
        </p:blipFill>
        <p:spPr>
          <a:xfrm>
            <a:off x="1776546" y="1023266"/>
            <a:ext cx="909222" cy="87519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B1CFF3F-14BC-AC80-E8BC-67EF4AF9A8C6}"/>
              </a:ext>
            </a:extLst>
          </p:cNvPr>
          <p:cNvCxnSpPr>
            <a:cxnSpLocks/>
          </p:cNvCxnSpPr>
          <p:nvPr/>
        </p:nvCxnSpPr>
        <p:spPr>
          <a:xfrm flipH="1">
            <a:off x="1234852" y="2072640"/>
            <a:ext cx="785537" cy="844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F8693F-ECEF-27BC-DD8C-7C32B25DC83B}"/>
              </a:ext>
            </a:extLst>
          </p:cNvPr>
          <p:cNvCxnSpPr>
            <a:cxnSpLocks/>
          </p:cNvCxnSpPr>
          <p:nvPr/>
        </p:nvCxnSpPr>
        <p:spPr>
          <a:xfrm>
            <a:off x="2468681" y="2072640"/>
            <a:ext cx="779616" cy="844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F199D60-0976-C449-18F2-2A376A5304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6" t="1004" r="845"/>
          <a:stretch/>
        </p:blipFill>
        <p:spPr>
          <a:xfrm>
            <a:off x="780241" y="3139458"/>
            <a:ext cx="909222" cy="8751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600E19-9250-5E6B-AF83-83D55084B3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6" t="1004" r="845"/>
          <a:stretch/>
        </p:blipFill>
        <p:spPr>
          <a:xfrm>
            <a:off x="2729313" y="3139458"/>
            <a:ext cx="909222" cy="8751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5C8349-0106-84CD-1B0A-A7BFE8335614}"/>
              </a:ext>
            </a:extLst>
          </p:cNvPr>
          <p:cNvSpPr txBox="1"/>
          <p:nvPr/>
        </p:nvSpPr>
        <p:spPr>
          <a:xfrm>
            <a:off x="409303" y="478971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Replication</a:t>
            </a:r>
          </a:p>
        </p:txBody>
      </p:sp>
    </p:spTree>
    <p:extLst>
      <p:ext uri="{BB962C8B-B14F-4D97-AF65-F5344CB8AC3E}">
        <p14:creationId xmlns:p14="http://schemas.microsoft.com/office/powerpoint/2010/main" val="210440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ell structure&#10;&#10;AI-generated content may be incorrect.">
            <a:extLst>
              <a:ext uri="{FF2B5EF4-FFF2-40B4-BE49-F238E27FC236}">
                <a16:creationId xmlns:a16="http://schemas.microsoft.com/office/drawing/2014/main" id="{98A117DD-CF55-7440-A0E8-B8EE1F712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2438A9-3A05-BB67-9827-99E7E361DED8}"/>
              </a:ext>
            </a:extLst>
          </p:cNvPr>
          <p:cNvSpPr txBox="1"/>
          <p:nvPr/>
        </p:nvSpPr>
        <p:spPr>
          <a:xfrm>
            <a:off x="409303" y="478971"/>
            <a:ext cx="2699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Replication</a:t>
            </a:r>
          </a:p>
          <a:p>
            <a:r>
              <a:rPr lang="en-US" sz="1600" b="1" dirty="0">
                <a:sym typeface="Wingdings" pitchFamily="2" charset="2"/>
              </a:rPr>
              <a:t> </a:t>
            </a:r>
            <a:r>
              <a:rPr lang="en-US" sz="1600" b="1" dirty="0"/>
              <a:t>Where is DNA located?</a:t>
            </a:r>
          </a:p>
        </p:txBody>
      </p:sp>
    </p:spTree>
    <p:extLst>
      <p:ext uri="{BB962C8B-B14F-4D97-AF65-F5344CB8AC3E}">
        <p14:creationId xmlns:p14="http://schemas.microsoft.com/office/powerpoint/2010/main" val="2252584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EB86AB4E-559C-282D-F393-BA949ECADCA1}"/>
              </a:ext>
            </a:extLst>
          </p:cNvPr>
          <p:cNvGrpSpPr/>
          <p:nvPr/>
        </p:nvGrpSpPr>
        <p:grpSpPr>
          <a:xfrm>
            <a:off x="1393707" y="692150"/>
            <a:ext cx="5791200" cy="3759200"/>
            <a:chOff x="1676400" y="1063746"/>
            <a:chExt cx="5791200" cy="37592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D051AD2-11F0-AD60-9C60-8DB32DCB7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400" y="1063746"/>
              <a:ext cx="5791200" cy="37592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534D71-CA3E-E60A-0B61-AB7E5A3B3954}"/>
                </a:ext>
              </a:extLst>
            </p:cNvPr>
            <p:cNvSpPr/>
            <p:nvPr/>
          </p:nvSpPr>
          <p:spPr>
            <a:xfrm>
              <a:off x="1750423" y="1149531"/>
              <a:ext cx="1820091" cy="653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3F9EAAC-69A2-A809-3C77-C66071252E04}"/>
              </a:ext>
            </a:extLst>
          </p:cNvPr>
          <p:cNvSpPr txBox="1"/>
          <p:nvPr/>
        </p:nvSpPr>
        <p:spPr>
          <a:xfrm>
            <a:off x="409303" y="478971"/>
            <a:ext cx="29386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Replication</a:t>
            </a:r>
          </a:p>
          <a:p>
            <a:r>
              <a:rPr lang="en-US" sz="1600" b="1" dirty="0">
                <a:sym typeface="Wingdings" pitchFamily="2" charset="2"/>
              </a:rPr>
              <a:t> </a:t>
            </a:r>
            <a:r>
              <a:rPr lang="en-US" sz="1600" b="1" dirty="0"/>
              <a:t>What happens with DNA?</a:t>
            </a:r>
          </a:p>
        </p:txBody>
      </p:sp>
    </p:spTree>
    <p:extLst>
      <p:ext uri="{BB962C8B-B14F-4D97-AF65-F5344CB8AC3E}">
        <p14:creationId xmlns:p14="http://schemas.microsoft.com/office/powerpoint/2010/main" val="306225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na strand with hands holding a dna strand&#10;&#10;AI-generated content may be incorrect.">
            <a:extLst>
              <a:ext uri="{FF2B5EF4-FFF2-40B4-BE49-F238E27FC236}">
                <a16:creationId xmlns:a16="http://schemas.microsoft.com/office/drawing/2014/main" id="{A1EF1B39-2488-DCEF-BC77-9A29C00C2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39" y="237696"/>
            <a:ext cx="7772400" cy="46681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91C0DF-A843-E2CC-6E33-389BEDD72194}"/>
              </a:ext>
            </a:extLst>
          </p:cNvPr>
          <p:cNvSpPr txBox="1"/>
          <p:nvPr/>
        </p:nvSpPr>
        <p:spPr>
          <a:xfrm>
            <a:off x="409303" y="478971"/>
            <a:ext cx="1290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Replication</a:t>
            </a:r>
          </a:p>
          <a:p>
            <a:r>
              <a:rPr lang="en-US" sz="1600" b="1" dirty="0">
                <a:sym typeface="Wingdings" pitchFamily="2" charset="2"/>
              </a:rPr>
              <a:t> </a:t>
            </a:r>
            <a:r>
              <a:rPr lang="en-US" sz="1600" b="1" dirty="0"/>
              <a:t>How?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9CF8C6-F5A3-C6BF-FCD2-BEFC4A7EF8EA}"/>
              </a:ext>
            </a:extLst>
          </p:cNvPr>
          <p:cNvGrpSpPr/>
          <p:nvPr/>
        </p:nvGrpSpPr>
        <p:grpSpPr>
          <a:xfrm>
            <a:off x="89739" y="3748402"/>
            <a:ext cx="1756478" cy="1271832"/>
            <a:chOff x="89739" y="3748402"/>
            <a:chExt cx="1756478" cy="127183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114FC36-C56B-5C19-2352-48DDF2F30CAD}"/>
                </a:ext>
              </a:extLst>
            </p:cNvPr>
            <p:cNvGrpSpPr/>
            <p:nvPr/>
          </p:nvGrpSpPr>
          <p:grpSpPr>
            <a:xfrm>
              <a:off x="185898" y="3748402"/>
              <a:ext cx="446809" cy="1271832"/>
              <a:chOff x="8181703" y="386894"/>
              <a:chExt cx="446809" cy="1271832"/>
            </a:xfrm>
          </p:grpSpPr>
          <p:pic>
            <p:nvPicPr>
              <p:cNvPr id="6" name="Picture 5" descr="A dna strand with hands holding a dna strand&#10;&#10;AI-generated content may be incorrect.">
                <a:extLst>
                  <a:ext uri="{FF2B5EF4-FFF2-40B4-BE49-F238E27FC236}">
                    <a16:creationId xmlns:a16="http://schemas.microsoft.com/office/drawing/2014/main" id="{B6E94C8A-9534-67EC-F572-88A91AF3B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5895" t="8115" r="18356" b="83649"/>
              <a:stretch>
                <a:fillRect/>
              </a:stretch>
            </p:blipFill>
            <p:spPr>
              <a:xfrm rot="20468076">
                <a:off x="8181703" y="386894"/>
                <a:ext cx="446809" cy="384464"/>
              </a:xfrm>
              <a:prstGeom prst="rect">
                <a:avLst/>
              </a:prstGeom>
            </p:spPr>
          </p:pic>
          <p:pic>
            <p:nvPicPr>
              <p:cNvPr id="7" name="Picture 6" descr="A dna strand with hands holding a dna strand&#10;&#10;AI-generated content may be incorrect.">
                <a:extLst>
                  <a:ext uri="{FF2B5EF4-FFF2-40B4-BE49-F238E27FC236}">
                    <a16:creationId xmlns:a16="http://schemas.microsoft.com/office/drawing/2014/main" id="{7A2EAFC9-0C47-0074-156C-86558F25EC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3523" t="18321" r="61659" b="73658"/>
              <a:stretch>
                <a:fillRect/>
              </a:stretch>
            </p:blipFill>
            <p:spPr>
              <a:xfrm rot="2600525">
                <a:off x="8204406" y="691406"/>
                <a:ext cx="374468" cy="374468"/>
              </a:xfrm>
              <a:prstGeom prst="rect">
                <a:avLst/>
              </a:prstGeom>
            </p:spPr>
          </p:pic>
          <p:pic>
            <p:nvPicPr>
              <p:cNvPr id="8" name="Picture 7" descr="A dna strand with hands holding a dna strand&#10;&#10;AI-generated content may be incorrect.">
                <a:extLst>
                  <a:ext uri="{FF2B5EF4-FFF2-40B4-BE49-F238E27FC236}">
                    <a16:creationId xmlns:a16="http://schemas.microsoft.com/office/drawing/2014/main" id="{0F7A2D2A-8727-9AA0-2737-3C40D299C06A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rcRect l="61646" t="12724" r="32303" b="79067"/>
              <a:stretch>
                <a:fillRect/>
              </a:stretch>
            </p:blipFill>
            <p:spPr>
              <a:xfrm rot="7936640">
                <a:off x="8231384" y="1284236"/>
                <a:ext cx="380756" cy="368224"/>
              </a:xfrm>
              <a:prstGeom prst="rect">
                <a:avLst/>
              </a:prstGeom>
            </p:spPr>
          </p:pic>
          <p:pic>
            <p:nvPicPr>
              <p:cNvPr id="9" name="Picture 8" descr="A dna strand with hands holding a dna strand&#10;&#10;AI-generated content may be incorrect.">
                <a:extLst>
                  <a:ext uri="{FF2B5EF4-FFF2-40B4-BE49-F238E27FC236}">
                    <a16:creationId xmlns:a16="http://schemas.microsoft.com/office/drawing/2014/main" id="{5E1F9831-FC76-C04E-98EB-729FFB98BB22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rcRect l="60302" t="18694" r="35329" b="70859"/>
              <a:stretch>
                <a:fillRect/>
              </a:stretch>
            </p:blipFill>
            <p:spPr>
              <a:xfrm rot="13835221">
                <a:off x="8243938" y="1011168"/>
                <a:ext cx="337228" cy="411764"/>
              </a:xfrm>
              <a:prstGeom prst="ellipse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A74861-A046-EAF2-B45D-7D8D43D3636F}"/>
                </a:ext>
              </a:extLst>
            </p:cNvPr>
            <p:cNvSpPr txBox="1"/>
            <p:nvPr/>
          </p:nvSpPr>
          <p:spPr>
            <a:xfrm>
              <a:off x="571206" y="3770323"/>
              <a:ext cx="110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  <a:r>
                <a:rPr lang="en-US" dirty="0"/>
                <a:t> (adenine)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E87478-25A8-1CEE-D488-A94F89F109B4}"/>
                </a:ext>
              </a:extLst>
            </p:cNvPr>
            <p:cNvSpPr txBox="1"/>
            <p:nvPr/>
          </p:nvSpPr>
          <p:spPr>
            <a:xfrm>
              <a:off x="571206" y="4063660"/>
              <a:ext cx="10887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</a:t>
              </a:r>
              <a:r>
                <a:rPr lang="en-US" dirty="0"/>
                <a:t> (thymine)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6BF6A9-DB4E-11F3-1315-C91BD96922E6}"/>
                </a:ext>
              </a:extLst>
            </p:cNvPr>
            <p:cNvSpPr txBox="1"/>
            <p:nvPr/>
          </p:nvSpPr>
          <p:spPr>
            <a:xfrm>
              <a:off x="571206" y="4356997"/>
              <a:ext cx="1140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</a:t>
              </a:r>
              <a:r>
                <a:rPr lang="en-US" dirty="0"/>
                <a:t> (cytosine)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5E016B6-8738-9321-EA1B-C0205C6670B8}"/>
                </a:ext>
              </a:extLst>
            </p:cNvPr>
            <p:cNvSpPr txBox="1"/>
            <p:nvPr/>
          </p:nvSpPr>
          <p:spPr>
            <a:xfrm>
              <a:off x="571206" y="4650335"/>
              <a:ext cx="11288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G</a:t>
              </a:r>
              <a:r>
                <a:rPr lang="en-US" dirty="0"/>
                <a:t> (guanine)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561ED6-659E-B7C0-D04D-29630B836FD5}"/>
                </a:ext>
              </a:extLst>
            </p:cNvPr>
            <p:cNvSpPr/>
            <p:nvPr/>
          </p:nvSpPr>
          <p:spPr>
            <a:xfrm>
              <a:off x="89739" y="3761614"/>
              <a:ext cx="1756478" cy="125452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069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93F0EE-64A3-5764-2E3F-36FF7372EFA1}"/>
              </a:ext>
            </a:extLst>
          </p:cNvPr>
          <p:cNvSpPr txBox="1"/>
          <p:nvPr/>
        </p:nvSpPr>
        <p:spPr>
          <a:xfrm>
            <a:off x="3422468" y="1045028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837A2"/>
                </a:solidFill>
              </a:rPr>
              <a:t>ATTAGCAGTACC</a:t>
            </a:r>
          </a:p>
          <a:p>
            <a:r>
              <a:rPr lang="en-US" b="1" dirty="0">
                <a:solidFill>
                  <a:srgbClr val="8837A2"/>
                </a:solidFill>
              </a:rPr>
              <a:t>TAATCGTCATGG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AB4C-8364-E50D-5753-44DCF7EBB610}"/>
              </a:ext>
            </a:extLst>
          </p:cNvPr>
          <p:cNvSpPr txBox="1"/>
          <p:nvPr/>
        </p:nvSpPr>
        <p:spPr>
          <a:xfrm>
            <a:off x="1802673" y="2675547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837A2"/>
                </a:solidFill>
              </a:rPr>
              <a:t>ATTAGCAGTACC</a:t>
            </a:r>
          </a:p>
          <a:p>
            <a:r>
              <a:rPr lang="en-US" b="1" dirty="0">
                <a:solidFill>
                  <a:srgbClr val="4D8CAB"/>
                </a:solidFill>
              </a:rPr>
              <a:t>TAATCGTCATGG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D71D69-7648-2E7D-7B9C-BE2BA745B317}"/>
              </a:ext>
            </a:extLst>
          </p:cNvPr>
          <p:cNvSpPr txBox="1"/>
          <p:nvPr/>
        </p:nvSpPr>
        <p:spPr>
          <a:xfrm>
            <a:off x="4931228" y="2675547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8CAB"/>
                </a:solidFill>
              </a:rPr>
              <a:t>ATTAGCAGTACC</a:t>
            </a:r>
          </a:p>
          <a:p>
            <a:r>
              <a:rPr lang="en-US" b="1" dirty="0">
                <a:solidFill>
                  <a:srgbClr val="8837A2"/>
                </a:solidFill>
              </a:rPr>
              <a:t>TAATCGTCATGG</a:t>
            </a:r>
            <a:endParaRPr lang="en-US" b="1" dirty="0">
              <a:solidFill>
                <a:srgbClr val="4D8CAB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9FDAB14-A8ED-57FC-42C6-37D93C3D7B8A}"/>
              </a:ext>
            </a:extLst>
          </p:cNvPr>
          <p:cNvCxnSpPr/>
          <p:nvPr/>
        </p:nvCxnSpPr>
        <p:spPr>
          <a:xfrm flipH="1">
            <a:off x="2652425" y="1811383"/>
            <a:ext cx="970341" cy="76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989E37-1FDD-41FE-6464-CA3D60F6CFD3}"/>
              </a:ext>
            </a:extLst>
          </p:cNvPr>
          <p:cNvCxnSpPr>
            <a:cxnSpLocks/>
          </p:cNvCxnSpPr>
          <p:nvPr/>
        </p:nvCxnSpPr>
        <p:spPr>
          <a:xfrm>
            <a:off x="4851334" y="1811383"/>
            <a:ext cx="970341" cy="76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947E7-D8B5-5B58-6BE4-32448C339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13" y="3605211"/>
            <a:ext cx="1790700" cy="1422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DD5F0A-7AE7-1080-855D-CF63ECC756D5}"/>
              </a:ext>
            </a:extLst>
          </p:cNvPr>
          <p:cNvSpPr txBox="1"/>
          <p:nvPr/>
        </p:nvSpPr>
        <p:spPr>
          <a:xfrm>
            <a:off x="409303" y="478971"/>
            <a:ext cx="1290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Replication</a:t>
            </a:r>
          </a:p>
          <a:p>
            <a:r>
              <a:rPr lang="en-US" sz="1600" b="1" dirty="0">
                <a:sym typeface="Wingdings" pitchFamily="2" charset="2"/>
              </a:rPr>
              <a:t> </a:t>
            </a:r>
            <a:r>
              <a:rPr lang="en-US" sz="1600" b="1" dirty="0"/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76792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2B47E-D95A-35B9-B55A-158F1AD62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022D05F-D3F4-55C4-2C97-37383C674197}"/>
              </a:ext>
            </a:extLst>
          </p:cNvPr>
          <p:cNvGrpSpPr/>
          <p:nvPr/>
        </p:nvGrpSpPr>
        <p:grpSpPr>
          <a:xfrm>
            <a:off x="896982" y="1468567"/>
            <a:ext cx="2908471" cy="1953904"/>
            <a:chOff x="2152840" y="1015719"/>
            <a:chExt cx="5771397" cy="39676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E4CF85A-7392-C1A6-0878-8FE3954C1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2152840" y="1976283"/>
              <a:ext cx="1804206" cy="1777181"/>
            </a:xfrm>
            <a:prstGeom prst="rect">
              <a:avLst/>
            </a:prstGeom>
          </p:spPr>
        </p:pic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DDCC3D12-E9BB-1F74-4BF0-36F505B5156A}"/>
                </a:ext>
              </a:extLst>
            </p:cNvPr>
            <p:cNvSpPr/>
            <p:nvPr/>
          </p:nvSpPr>
          <p:spPr>
            <a:xfrm>
              <a:off x="4404382" y="2717390"/>
              <a:ext cx="486697" cy="363474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3CBA3DD-0E58-E961-A1BC-4151E0A1C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5338414" y="1015719"/>
              <a:ext cx="1224173" cy="120583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D2DB4E9-60B1-EC3B-B5F7-C33C69214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6700064" y="1015719"/>
              <a:ext cx="1224173" cy="120583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AE9E082-4A5B-15A5-C82E-6336F95DD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5338414" y="2396614"/>
              <a:ext cx="1224173" cy="120583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BF390AF-09CB-A797-1EB9-0FD5D0EB5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6700064" y="2396614"/>
              <a:ext cx="1224173" cy="120583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6A5A80A-DF4B-939C-1E33-8ABAAAF96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5338414" y="3777510"/>
              <a:ext cx="1224173" cy="120583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B9D82F1-9243-1872-C643-058A36CC1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86" t="1004" r="845"/>
            <a:stretch/>
          </p:blipFill>
          <p:spPr>
            <a:xfrm>
              <a:off x="6700064" y="3777510"/>
              <a:ext cx="1224173" cy="1205836"/>
            </a:xfrm>
            <a:prstGeom prst="rect">
              <a:avLst/>
            </a:prstGeom>
          </p:spPr>
        </p:pic>
      </p:grpSp>
      <p:sp>
        <p:nvSpPr>
          <p:cNvPr id="20" name="Arrow: Right 10">
            <a:extLst>
              <a:ext uri="{FF2B5EF4-FFF2-40B4-BE49-F238E27FC236}">
                <a16:creationId xmlns:a16="http://schemas.microsoft.com/office/drawing/2014/main" id="{0881BDAB-8C2A-3234-AE38-6D503722EF83}"/>
              </a:ext>
            </a:extLst>
          </p:cNvPr>
          <p:cNvSpPr/>
          <p:nvPr/>
        </p:nvSpPr>
        <p:spPr>
          <a:xfrm>
            <a:off x="5631816" y="2448968"/>
            <a:ext cx="267897" cy="1789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pic>
        <p:nvPicPr>
          <p:cNvPr id="26" name="Graphic 25" descr="Plant with solid fill">
            <a:extLst>
              <a:ext uri="{FF2B5EF4-FFF2-40B4-BE49-F238E27FC236}">
                <a16:creationId xmlns:a16="http://schemas.microsoft.com/office/drawing/2014/main" id="{2993C470-6C30-4DE6-A8F5-181140FD1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9713" y="1234205"/>
            <a:ext cx="914400" cy="914400"/>
          </a:xfrm>
          <a:prstGeom prst="rect">
            <a:avLst/>
          </a:prstGeom>
        </p:spPr>
      </p:pic>
      <p:pic>
        <p:nvPicPr>
          <p:cNvPr id="27" name="Graphic 26" descr="Plant with solid fill">
            <a:extLst>
              <a:ext uri="{FF2B5EF4-FFF2-40B4-BE49-F238E27FC236}">
                <a16:creationId xmlns:a16="http://schemas.microsoft.com/office/drawing/2014/main" id="{57C86698-6FEC-9951-E7BB-A4DF391F0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2382" y="1234121"/>
            <a:ext cx="914400" cy="914400"/>
          </a:xfrm>
          <a:prstGeom prst="rect">
            <a:avLst/>
          </a:prstGeom>
        </p:spPr>
      </p:pic>
      <p:pic>
        <p:nvPicPr>
          <p:cNvPr id="28" name="Graphic 27" descr="Plant with solid fill">
            <a:extLst>
              <a:ext uri="{FF2B5EF4-FFF2-40B4-BE49-F238E27FC236}">
                <a16:creationId xmlns:a16="http://schemas.microsoft.com/office/drawing/2014/main" id="{1B96FA0E-A486-A039-324C-779B19AF9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5022" y="2081266"/>
            <a:ext cx="914400" cy="914400"/>
          </a:xfrm>
          <a:prstGeom prst="rect">
            <a:avLst/>
          </a:prstGeom>
        </p:spPr>
      </p:pic>
      <p:pic>
        <p:nvPicPr>
          <p:cNvPr id="29" name="Graphic 28" descr="Plant with solid fill">
            <a:extLst>
              <a:ext uri="{FF2B5EF4-FFF2-40B4-BE49-F238E27FC236}">
                <a16:creationId xmlns:a16="http://schemas.microsoft.com/office/drawing/2014/main" id="{CF9E4344-43A3-C450-C930-A2597292C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9713" y="2062479"/>
            <a:ext cx="914400" cy="914400"/>
          </a:xfrm>
          <a:prstGeom prst="rect">
            <a:avLst/>
          </a:prstGeom>
        </p:spPr>
      </p:pic>
      <p:pic>
        <p:nvPicPr>
          <p:cNvPr id="30" name="Graphic 29" descr="Plant with solid fill">
            <a:extLst>
              <a:ext uri="{FF2B5EF4-FFF2-40B4-BE49-F238E27FC236}">
                <a16:creationId xmlns:a16="http://schemas.microsoft.com/office/drawing/2014/main" id="{0982A44E-F134-BFAC-7487-5E0743D2F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62382" y="2062395"/>
            <a:ext cx="914400" cy="914400"/>
          </a:xfrm>
          <a:prstGeom prst="rect">
            <a:avLst/>
          </a:prstGeom>
        </p:spPr>
      </p:pic>
      <p:pic>
        <p:nvPicPr>
          <p:cNvPr id="31" name="Graphic 30" descr="Plant with solid fill">
            <a:extLst>
              <a:ext uri="{FF2B5EF4-FFF2-40B4-BE49-F238E27FC236}">
                <a16:creationId xmlns:a16="http://schemas.microsoft.com/office/drawing/2014/main" id="{74CFCDE2-35FD-A561-D92B-E15AE9B01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7982" y="2928328"/>
            <a:ext cx="914400" cy="914400"/>
          </a:xfrm>
          <a:prstGeom prst="rect">
            <a:avLst/>
          </a:prstGeom>
        </p:spPr>
      </p:pic>
      <p:pic>
        <p:nvPicPr>
          <p:cNvPr id="32" name="Graphic 31" descr="Plant with solid fill">
            <a:extLst>
              <a:ext uri="{FF2B5EF4-FFF2-40B4-BE49-F238E27FC236}">
                <a16:creationId xmlns:a16="http://schemas.microsoft.com/office/drawing/2014/main" id="{69EC0D09-466E-56F9-957E-418FCAE4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0651" y="2928244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2681E96-AFAF-CE70-90F1-1818B664F572}"/>
              </a:ext>
            </a:extLst>
          </p:cNvPr>
          <p:cNvSpPr txBox="1"/>
          <p:nvPr/>
        </p:nvSpPr>
        <p:spPr>
          <a:xfrm>
            <a:off x="409303" y="478971"/>
            <a:ext cx="1516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3345682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C5467-57A8-9FCF-178C-BFF58C053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D08821-5E31-9CC5-1D48-BCAC175A78D8}"/>
              </a:ext>
            </a:extLst>
          </p:cNvPr>
          <p:cNvSpPr txBox="1"/>
          <p:nvPr/>
        </p:nvSpPr>
        <p:spPr>
          <a:xfrm>
            <a:off x="3422468" y="1045028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837A2"/>
                </a:solidFill>
              </a:rPr>
              <a:t>ATTAGCAGTACC</a:t>
            </a:r>
          </a:p>
          <a:p>
            <a:r>
              <a:rPr lang="en-US" b="1" dirty="0">
                <a:solidFill>
                  <a:srgbClr val="8837A2"/>
                </a:solidFill>
              </a:rPr>
              <a:t>TAATCGTCATGG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FB0676-9313-60E8-8639-E201DABE6E03}"/>
              </a:ext>
            </a:extLst>
          </p:cNvPr>
          <p:cNvSpPr txBox="1"/>
          <p:nvPr/>
        </p:nvSpPr>
        <p:spPr>
          <a:xfrm>
            <a:off x="1802673" y="2675547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837A2"/>
                </a:solidFill>
              </a:rPr>
              <a:t>ATTAG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en-US" b="1" dirty="0">
                <a:solidFill>
                  <a:srgbClr val="8837A2"/>
                </a:solidFill>
              </a:rPr>
              <a:t>AGTACC</a:t>
            </a:r>
          </a:p>
          <a:p>
            <a:r>
              <a:rPr lang="en-US" b="1" dirty="0">
                <a:solidFill>
                  <a:srgbClr val="4D8CAB"/>
                </a:solidFill>
              </a:rPr>
              <a:t>TAATC</a:t>
            </a:r>
            <a:r>
              <a:rPr lang="en-US" b="1" dirty="0">
                <a:solidFill>
                  <a:srgbClr val="C00000"/>
                </a:solidFill>
              </a:rPr>
              <a:t>A</a:t>
            </a:r>
            <a:r>
              <a:rPr lang="en-US" b="1" dirty="0">
                <a:solidFill>
                  <a:srgbClr val="4D8CAB"/>
                </a:solidFill>
              </a:rPr>
              <a:t>TCATGG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DE7801-2450-8B53-5FB6-1944C9D19376}"/>
              </a:ext>
            </a:extLst>
          </p:cNvPr>
          <p:cNvSpPr txBox="1"/>
          <p:nvPr/>
        </p:nvSpPr>
        <p:spPr>
          <a:xfrm>
            <a:off x="4931228" y="2675547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8CAB"/>
                </a:solidFill>
              </a:rPr>
              <a:t>ATTAGCAGTACC</a:t>
            </a:r>
          </a:p>
          <a:p>
            <a:r>
              <a:rPr lang="en-US" b="1" dirty="0">
                <a:solidFill>
                  <a:srgbClr val="8837A2"/>
                </a:solidFill>
              </a:rPr>
              <a:t>TAATCGTCATGG</a:t>
            </a:r>
            <a:endParaRPr lang="en-US" b="1" dirty="0">
              <a:solidFill>
                <a:srgbClr val="4D8CAB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EF3FB7D-8DAE-F495-ACFB-D8FF994E9280}"/>
              </a:ext>
            </a:extLst>
          </p:cNvPr>
          <p:cNvCxnSpPr/>
          <p:nvPr/>
        </p:nvCxnSpPr>
        <p:spPr>
          <a:xfrm flipH="1">
            <a:off x="2652425" y="1811383"/>
            <a:ext cx="970341" cy="76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C557EB-EA2A-5425-1551-6DFE633CB02B}"/>
              </a:ext>
            </a:extLst>
          </p:cNvPr>
          <p:cNvCxnSpPr>
            <a:cxnSpLocks/>
          </p:cNvCxnSpPr>
          <p:nvPr/>
        </p:nvCxnSpPr>
        <p:spPr>
          <a:xfrm>
            <a:off x="4851334" y="1811383"/>
            <a:ext cx="970341" cy="760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3BE3C18-BBD1-87A5-0020-85FBC557C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13" y="3605211"/>
            <a:ext cx="1790700" cy="142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ADA784-366F-61A1-72C9-113C763E3261}"/>
              </a:ext>
            </a:extLst>
          </p:cNvPr>
          <p:cNvSpPr txBox="1"/>
          <p:nvPr/>
        </p:nvSpPr>
        <p:spPr>
          <a:xfrm>
            <a:off x="478971" y="452846"/>
            <a:ext cx="104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Mutation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8FE3FC-19FC-D593-361C-8B5474CF6EC7}"/>
              </a:ext>
            </a:extLst>
          </p:cNvPr>
          <p:cNvSpPr/>
          <p:nvPr/>
        </p:nvSpPr>
        <p:spPr>
          <a:xfrm>
            <a:off x="2490651" y="2692965"/>
            <a:ext cx="153065" cy="4595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3BB59A-0E09-33E7-F3E6-5AA5B4E70F8A}"/>
              </a:ext>
            </a:extLst>
          </p:cNvPr>
          <p:cNvSpPr/>
          <p:nvPr/>
        </p:nvSpPr>
        <p:spPr>
          <a:xfrm>
            <a:off x="4110446" y="1076868"/>
            <a:ext cx="153065" cy="459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9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DAD43-D721-EECC-2440-9B8B7C4F3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9F33F7E-42DE-0826-3024-ACA40D605D57}"/>
              </a:ext>
            </a:extLst>
          </p:cNvPr>
          <p:cNvGrpSpPr/>
          <p:nvPr/>
        </p:nvGrpSpPr>
        <p:grpSpPr>
          <a:xfrm>
            <a:off x="5190311" y="1294483"/>
            <a:ext cx="2913019" cy="2554533"/>
            <a:chOff x="4502142" y="1221172"/>
            <a:chExt cx="2290481" cy="2182402"/>
          </a:xfrm>
        </p:grpSpPr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191B90-812B-346C-B793-569BAD3B8DAF}"/>
                </a:ext>
              </a:extLst>
            </p:cNvPr>
            <p:cNvSpPr/>
            <p:nvPr/>
          </p:nvSpPr>
          <p:spPr>
            <a:xfrm>
              <a:off x="5448936" y="2318421"/>
              <a:ext cx="267897" cy="1789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  <p:pic>
          <p:nvPicPr>
            <p:cNvPr id="12" name="Graphic 11" descr="Plant with solid fill">
              <a:extLst>
                <a:ext uri="{FF2B5EF4-FFF2-40B4-BE49-F238E27FC236}">
                  <a16:creationId xmlns:a16="http://schemas.microsoft.com/office/drawing/2014/main" id="{921C16E2-C45E-E72D-2E2B-0F50663EA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02142" y="1950719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Plant with solid fill">
              <a:extLst>
                <a:ext uri="{FF2B5EF4-FFF2-40B4-BE49-F238E27FC236}">
                  <a16:creationId xmlns:a16="http://schemas.microsoft.com/office/drawing/2014/main" id="{66FA6087-A64E-A2D1-E0A9-AC10D2BD0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44088" y="2489174"/>
              <a:ext cx="914400" cy="914400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0785D4F-25DE-883F-64F0-3113586F9B5D}"/>
                </a:ext>
              </a:extLst>
            </p:cNvPr>
            <p:cNvGrpSpPr/>
            <p:nvPr/>
          </p:nvGrpSpPr>
          <p:grpSpPr>
            <a:xfrm>
              <a:off x="5878223" y="1221172"/>
              <a:ext cx="914400" cy="914400"/>
              <a:chOff x="5869233" y="2084332"/>
              <a:chExt cx="914400" cy="914400"/>
            </a:xfrm>
          </p:grpSpPr>
          <p:pic>
            <p:nvPicPr>
              <p:cNvPr id="15" name="Graphic 14" descr="Plant with solid fill">
                <a:extLst>
                  <a:ext uri="{FF2B5EF4-FFF2-40B4-BE49-F238E27FC236}">
                    <a16:creationId xmlns:a16="http://schemas.microsoft.com/office/drawing/2014/main" id="{145C7555-15DA-03AC-091A-A6F1735CC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869233" y="2084332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3" name="Graphic 12" descr="Plant with solid fill">
                <a:extLst>
                  <a:ext uri="{FF2B5EF4-FFF2-40B4-BE49-F238E27FC236}">
                    <a16:creationId xmlns:a16="http://schemas.microsoft.com/office/drawing/2014/main" id="{F65F0D15-1483-C828-B985-0C335FD113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l="54314" t="41377" r="10964" b="28415"/>
              <a:stretch>
                <a:fillRect/>
              </a:stretch>
            </p:blipFill>
            <p:spPr>
              <a:xfrm>
                <a:off x="6366402" y="2460601"/>
                <a:ext cx="317500" cy="276225"/>
              </a:xfrm>
              <a:prstGeom prst="rect">
                <a:avLst/>
              </a:prstGeom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33EB63-3504-469E-4404-63C929CCDFC4}"/>
              </a:ext>
            </a:extLst>
          </p:cNvPr>
          <p:cNvGrpSpPr/>
          <p:nvPr/>
        </p:nvGrpSpPr>
        <p:grpSpPr>
          <a:xfrm>
            <a:off x="633549" y="1292674"/>
            <a:ext cx="3320142" cy="2817771"/>
            <a:chOff x="633549" y="1292675"/>
            <a:chExt cx="2829977" cy="238068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A8487FE-552B-060E-2344-ACFE85A6A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986" t="1004" r="845"/>
            <a:stretch/>
          </p:blipFill>
          <p:spPr>
            <a:xfrm>
              <a:off x="633549" y="1868423"/>
              <a:ext cx="996696" cy="996696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F2E8242-FFA7-C1F9-ABFF-15D1365FCD9B}"/>
                </a:ext>
              </a:extLst>
            </p:cNvPr>
            <p:cNvGrpSpPr/>
            <p:nvPr/>
          </p:nvGrpSpPr>
          <p:grpSpPr>
            <a:xfrm>
              <a:off x="2466064" y="1292675"/>
              <a:ext cx="997462" cy="993339"/>
              <a:chOff x="1268361" y="2635045"/>
              <a:chExt cx="2379408" cy="236957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892E1E65-CC2C-FAEA-77AE-747CAF3B28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2191" t="3072" r="1550" b="2233"/>
              <a:stretch/>
            </p:blipFill>
            <p:spPr>
              <a:xfrm>
                <a:off x="1268361" y="2635045"/>
                <a:ext cx="2379408" cy="2369574"/>
              </a:xfrm>
              <a:prstGeom prst="rect">
                <a:avLst/>
              </a:prstGeom>
            </p:spPr>
          </p:pic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875CB713-5E57-1BF4-974E-48B92F4F119C}"/>
                  </a:ext>
                </a:extLst>
              </p:cNvPr>
              <p:cNvSpPr/>
              <p:nvPr/>
            </p:nvSpPr>
            <p:spPr>
              <a:xfrm>
                <a:off x="2625213" y="3264310"/>
                <a:ext cx="363793" cy="35887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050" dirty="0"/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3AF4C84-DB3E-3A60-E60E-5942C3CF387B}"/>
                </a:ext>
              </a:extLst>
            </p:cNvPr>
            <p:cNvSpPr/>
            <p:nvPr/>
          </p:nvSpPr>
          <p:spPr>
            <a:xfrm>
              <a:off x="1198799" y="2135572"/>
              <a:ext cx="152504" cy="15044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D5FEB1BC-ED8B-627C-8D63-311259202FE7}"/>
                </a:ext>
              </a:extLst>
            </p:cNvPr>
            <p:cNvSpPr/>
            <p:nvPr/>
          </p:nvSpPr>
          <p:spPr>
            <a:xfrm>
              <a:off x="1871754" y="2286014"/>
              <a:ext cx="272035" cy="20316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7555316-060A-ABCF-7325-277BFB06E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986" t="1004" r="845"/>
            <a:stretch/>
          </p:blipFill>
          <p:spPr>
            <a:xfrm>
              <a:off x="2466830" y="2676659"/>
              <a:ext cx="996696" cy="99669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F6C6E94-0204-7411-0C62-0CB35F772F7C}"/>
              </a:ext>
            </a:extLst>
          </p:cNvPr>
          <p:cNvSpPr txBox="1"/>
          <p:nvPr/>
        </p:nvSpPr>
        <p:spPr>
          <a:xfrm>
            <a:off x="478971" y="452846"/>
            <a:ext cx="1040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Mutation</a:t>
            </a:r>
          </a:p>
        </p:txBody>
      </p:sp>
    </p:spTree>
    <p:extLst>
      <p:ext uri="{BB962C8B-B14F-4D97-AF65-F5344CB8AC3E}">
        <p14:creationId xmlns:p14="http://schemas.microsoft.com/office/powerpoint/2010/main" val="7395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91CBA54-F197-0C02-9ABA-A5AF2ED09DB8}"/>
              </a:ext>
            </a:extLst>
          </p:cNvPr>
          <p:cNvGrpSpPr>
            <a:grpSpLocks noChangeAspect="1"/>
          </p:cNvGrpSpPr>
          <p:nvPr/>
        </p:nvGrpSpPr>
        <p:grpSpPr>
          <a:xfrm>
            <a:off x="3679722" y="1191210"/>
            <a:ext cx="1784556" cy="1777181"/>
            <a:chOff x="1268361" y="2635045"/>
            <a:chExt cx="2379408" cy="236957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3F25E3A-1703-0359-2FAB-823C39764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191" t="3072" r="1550" b="2233"/>
            <a:stretch/>
          </p:blipFill>
          <p:spPr>
            <a:xfrm>
              <a:off x="1268361" y="2635045"/>
              <a:ext cx="2379408" cy="2369574"/>
            </a:xfrm>
            <a:prstGeom prst="rect">
              <a:avLst/>
            </a:prstGeom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F77B2F2-7EB4-10A3-F6E9-69A5338C8DAB}"/>
                </a:ext>
              </a:extLst>
            </p:cNvPr>
            <p:cNvSpPr/>
            <p:nvPr/>
          </p:nvSpPr>
          <p:spPr>
            <a:xfrm>
              <a:off x="2625213" y="3264310"/>
              <a:ext cx="363793" cy="3588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C812ED-9FC4-9AC3-6838-A2563577E203}"/>
              </a:ext>
            </a:extLst>
          </p:cNvPr>
          <p:cNvGrpSpPr>
            <a:grpSpLocks noChangeAspect="1"/>
          </p:cNvGrpSpPr>
          <p:nvPr/>
        </p:nvGrpSpPr>
        <p:grpSpPr>
          <a:xfrm>
            <a:off x="549164" y="1191209"/>
            <a:ext cx="1734725" cy="1708741"/>
            <a:chOff x="5030898" y="2635043"/>
            <a:chExt cx="2405608" cy="236957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8E01736-41B0-6F11-00C0-92DD5B16A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86" t="1004" r="845"/>
            <a:stretch/>
          </p:blipFill>
          <p:spPr>
            <a:xfrm>
              <a:off x="5030898" y="2635043"/>
              <a:ext cx="2405608" cy="2369575"/>
            </a:xfrm>
            <a:prstGeom prst="rect">
              <a:avLst/>
            </a:prstGeom>
          </p:spPr>
        </p:pic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DD34B1A-FCB3-24F2-7D3F-D0D51F558CAB}"/>
                </a:ext>
              </a:extLst>
            </p:cNvPr>
            <p:cNvSpPr/>
            <p:nvPr/>
          </p:nvSpPr>
          <p:spPr>
            <a:xfrm>
              <a:off x="6390968" y="3264310"/>
              <a:ext cx="363793" cy="3588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</p:grp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9767522-7E86-34EF-1109-1765A86C65CC}"/>
              </a:ext>
            </a:extLst>
          </p:cNvPr>
          <p:cNvSpPr/>
          <p:nvPr/>
        </p:nvSpPr>
        <p:spPr>
          <a:xfrm>
            <a:off x="2773198" y="1932316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93CE8BD-3FE0-197C-9908-551D5320BF4B}"/>
              </a:ext>
            </a:extLst>
          </p:cNvPr>
          <p:cNvGrpSpPr>
            <a:grpSpLocks noChangeAspect="1"/>
          </p:cNvGrpSpPr>
          <p:nvPr/>
        </p:nvGrpSpPr>
        <p:grpSpPr>
          <a:xfrm>
            <a:off x="6790631" y="1191210"/>
            <a:ext cx="1784556" cy="1777181"/>
            <a:chOff x="1268361" y="2635045"/>
            <a:chExt cx="2379408" cy="236957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BDD6E99-EE26-ABF1-76AA-F8C3E3167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191" t="3072" r="1550" b="2233"/>
            <a:stretch/>
          </p:blipFill>
          <p:spPr>
            <a:xfrm>
              <a:off x="1268361" y="2635045"/>
              <a:ext cx="2379408" cy="2369574"/>
            </a:xfrm>
            <a:prstGeom prst="rect">
              <a:avLst/>
            </a:prstGeom>
          </p:spPr>
        </p:pic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E126555-1316-9E46-E795-7F95FA5548EE}"/>
                </a:ext>
              </a:extLst>
            </p:cNvPr>
            <p:cNvSpPr/>
            <p:nvPr/>
          </p:nvSpPr>
          <p:spPr>
            <a:xfrm>
              <a:off x="2625213" y="3264310"/>
              <a:ext cx="363793" cy="3588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50" dirty="0"/>
            </a:p>
          </p:txBody>
        </p:sp>
      </p:grp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3A26D584-88E2-6A0B-3E2C-2A33AAD8F417}"/>
              </a:ext>
            </a:extLst>
          </p:cNvPr>
          <p:cNvSpPr/>
          <p:nvPr/>
        </p:nvSpPr>
        <p:spPr>
          <a:xfrm>
            <a:off x="5884107" y="1932316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15F15B-1238-C8D0-3961-A8568FA7CFFC}"/>
              </a:ext>
            </a:extLst>
          </p:cNvPr>
          <p:cNvGrpSpPr/>
          <p:nvPr/>
        </p:nvGrpSpPr>
        <p:grpSpPr>
          <a:xfrm>
            <a:off x="3996812" y="3344661"/>
            <a:ext cx="1141262" cy="1116095"/>
            <a:chOff x="5869233" y="2084332"/>
            <a:chExt cx="914400" cy="914400"/>
          </a:xfrm>
        </p:grpSpPr>
        <p:pic>
          <p:nvPicPr>
            <p:cNvPr id="4" name="Graphic 3" descr="Plant with solid fill">
              <a:extLst>
                <a:ext uri="{FF2B5EF4-FFF2-40B4-BE49-F238E27FC236}">
                  <a16:creationId xmlns:a16="http://schemas.microsoft.com/office/drawing/2014/main" id="{14442BC7-4CE6-B222-8127-8DFA5F313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69233" y="2084332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Plant with solid fill">
              <a:extLst>
                <a:ext uri="{FF2B5EF4-FFF2-40B4-BE49-F238E27FC236}">
                  <a16:creationId xmlns:a16="http://schemas.microsoft.com/office/drawing/2014/main" id="{69726423-0A63-BCAA-BA4B-B3A41CB10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54314" t="41377" r="10964" b="28415"/>
            <a:stretch>
              <a:fillRect/>
            </a:stretch>
          </p:blipFill>
          <p:spPr>
            <a:xfrm>
              <a:off x="6366402" y="2460601"/>
              <a:ext cx="317500" cy="276225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C51B5A2-6D74-2BBA-2C51-0144462B3FAA}"/>
              </a:ext>
            </a:extLst>
          </p:cNvPr>
          <p:cNvGrpSpPr/>
          <p:nvPr/>
        </p:nvGrpSpPr>
        <p:grpSpPr>
          <a:xfrm>
            <a:off x="7166715" y="3344661"/>
            <a:ext cx="1141262" cy="1116095"/>
            <a:chOff x="5869233" y="2084332"/>
            <a:chExt cx="914400" cy="914400"/>
          </a:xfrm>
        </p:grpSpPr>
        <p:pic>
          <p:nvPicPr>
            <p:cNvPr id="7" name="Graphic 6" descr="Plant with solid fill">
              <a:extLst>
                <a:ext uri="{FF2B5EF4-FFF2-40B4-BE49-F238E27FC236}">
                  <a16:creationId xmlns:a16="http://schemas.microsoft.com/office/drawing/2014/main" id="{19407451-9669-83BA-9D89-E174E1D0D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869233" y="2084332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Plant with solid fill">
              <a:extLst>
                <a:ext uri="{FF2B5EF4-FFF2-40B4-BE49-F238E27FC236}">
                  <a16:creationId xmlns:a16="http://schemas.microsoft.com/office/drawing/2014/main" id="{520D2C29-57A1-61E8-88C4-921541DC0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54314" t="41377" r="10964" b="28415"/>
            <a:stretch>
              <a:fillRect/>
            </a:stretch>
          </p:blipFill>
          <p:spPr>
            <a:xfrm>
              <a:off x="6366402" y="2460601"/>
              <a:ext cx="317500" cy="276225"/>
            </a:xfrm>
            <a:prstGeom prst="rect">
              <a:avLst/>
            </a:prstGeom>
          </p:spPr>
        </p:pic>
      </p:grpSp>
      <p:pic>
        <p:nvPicPr>
          <p:cNvPr id="9" name="Graphic 8" descr="Plant with solid fill">
            <a:extLst>
              <a:ext uri="{FF2B5EF4-FFF2-40B4-BE49-F238E27FC236}">
                <a16:creationId xmlns:a16="http://schemas.microsoft.com/office/drawing/2014/main" id="{29A648BA-D88B-A7D3-050F-D115DC24E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909" y="3376675"/>
            <a:ext cx="1141262" cy="11412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056F5A-A0F3-C9FE-9758-71AE97EAC53C}"/>
              </a:ext>
            </a:extLst>
          </p:cNvPr>
          <p:cNvSpPr txBox="1"/>
          <p:nvPr/>
        </p:nvSpPr>
        <p:spPr>
          <a:xfrm>
            <a:off x="2195426" y="2968391"/>
            <a:ext cx="164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Replication with </a:t>
            </a:r>
            <a:r>
              <a:rPr lang="it-IT" sz="1600" b="1" dirty="0" err="1"/>
              <a:t>mutation</a:t>
            </a:r>
            <a:endParaRPr lang="it-IT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56E720-3D76-D12C-52A4-1DA3A0FE8BC6}"/>
              </a:ext>
            </a:extLst>
          </p:cNvPr>
          <p:cNvSpPr txBox="1"/>
          <p:nvPr/>
        </p:nvSpPr>
        <p:spPr>
          <a:xfrm>
            <a:off x="5366710" y="2953003"/>
            <a:ext cx="164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The </a:t>
            </a:r>
            <a:r>
              <a:rPr lang="it-IT" sz="1600" dirty="0" err="1"/>
              <a:t>mutation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</a:t>
            </a:r>
            <a:r>
              <a:rPr lang="it-IT" sz="1600" b="1" dirty="0" err="1"/>
              <a:t>inherited</a:t>
            </a:r>
            <a:endParaRPr lang="it-IT" sz="1600" b="1" dirty="0"/>
          </a:p>
        </p:txBody>
      </p:sp>
      <p:sp>
        <p:nvSpPr>
          <p:cNvPr id="14" name="Arrow: Right 20">
            <a:extLst>
              <a:ext uri="{FF2B5EF4-FFF2-40B4-BE49-F238E27FC236}">
                <a16:creationId xmlns:a16="http://schemas.microsoft.com/office/drawing/2014/main" id="{027F11DD-B06B-C9D8-209B-155D079935A5}"/>
              </a:ext>
            </a:extLst>
          </p:cNvPr>
          <p:cNvSpPr/>
          <p:nvPr/>
        </p:nvSpPr>
        <p:spPr>
          <a:xfrm>
            <a:off x="2739143" y="3955493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8" name="Arrow: Right 20">
            <a:extLst>
              <a:ext uri="{FF2B5EF4-FFF2-40B4-BE49-F238E27FC236}">
                <a16:creationId xmlns:a16="http://schemas.microsoft.com/office/drawing/2014/main" id="{4B312D8E-16D9-7071-7FA6-9E3023E5DD4A}"/>
              </a:ext>
            </a:extLst>
          </p:cNvPr>
          <p:cNvSpPr/>
          <p:nvPr/>
        </p:nvSpPr>
        <p:spPr>
          <a:xfrm>
            <a:off x="5884106" y="3934269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895050-5AAA-C4D2-B88D-D6EFDD7132F9}"/>
              </a:ext>
            </a:extLst>
          </p:cNvPr>
          <p:cNvSpPr txBox="1"/>
          <p:nvPr/>
        </p:nvSpPr>
        <p:spPr>
          <a:xfrm>
            <a:off x="478971" y="45284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Heredity</a:t>
            </a:r>
          </a:p>
        </p:txBody>
      </p:sp>
    </p:spTree>
    <p:extLst>
      <p:ext uri="{BB962C8B-B14F-4D97-AF65-F5344CB8AC3E}">
        <p14:creationId xmlns:p14="http://schemas.microsoft.com/office/powerpoint/2010/main" val="209076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B73E7-2ADB-8359-DA24-F024F947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DCB69103-AD19-7C64-736A-3690744B381E}"/>
              </a:ext>
            </a:extLst>
          </p:cNvPr>
          <p:cNvSpPr txBox="1">
            <a:spLocks/>
          </p:cNvSpPr>
          <p:nvPr/>
        </p:nvSpPr>
        <p:spPr>
          <a:xfrm>
            <a:off x="435428" y="325620"/>
            <a:ext cx="1345452" cy="57136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b="1" dirty="0"/>
              <a:t>Fitness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368E04-E72A-8B0F-6782-55A2E91F5D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068"/>
          <a:stretch>
            <a:fillRect/>
          </a:stretch>
        </p:blipFill>
        <p:spPr>
          <a:xfrm>
            <a:off x="395726" y="1029609"/>
            <a:ext cx="810277" cy="10058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6C50981-A19D-D258-AD55-DDE83262BE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89" r="33523"/>
          <a:stretch>
            <a:fillRect/>
          </a:stretch>
        </p:blipFill>
        <p:spPr>
          <a:xfrm>
            <a:off x="382894" y="2333353"/>
            <a:ext cx="831991" cy="10058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17E8CD-B678-1697-1B56-91C0B30A2E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068"/>
          <a:stretch>
            <a:fillRect/>
          </a:stretch>
        </p:blipFill>
        <p:spPr>
          <a:xfrm>
            <a:off x="395727" y="3654697"/>
            <a:ext cx="810277" cy="1005840"/>
          </a:xfrm>
          <a:prstGeom prst="rect">
            <a:avLst/>
          </a:prstGeom>
        </p:spPr>
      </p:pic>
      <p:sp>
        <p:nvSpPr>
          <p:cNvPr id="24" name="Arrow: Right 20">
            <a:extLst>
              <a:ext uri="{FF2B5EF4-FFF2-40B4-BE49-F238E27FC236}">
                <a16:creationId xmlns:a16="http://schemas.microsoft.com/office/drawing/2014/main" id="{ED17D6AD-EFBB-E3A4-28F1-9011DA3D57ED}"/>
              </a:ext>
            </a:extLst>
          </p:cNvPr>
          <p:cNvSpPr/>
          <p:nvPr/>
        </p:nvSpPr>
        <p:spPr>
          <a:xfrm>
            <a:off x="1475621" y="1422367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5" name="Arrow: Right 20">
            <a:extLst>
              <a:ext uri="{FF2B5EF4-FFF2-40B4-BE49-F238E27FC236}">
                <a16:creationId xmlns:a16="http://schemas.microsoft.com/office/drawing/2014/main" id="{0E50F2C2-00FE-E2C8-6125-62ACB1880189}"/>
              </a:ext>
            </a:extLst>
          </p:cNvPr>
          <p:cNvSpPr/>
          <p:nvPr/>
        </p:nvSpPr>
        <p:spPr>
          <a:xfrm>
            <a:off x="1475620" y="2767749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6" name="Arrow: Right 20">
            <a:extLst>
              <a:ext uri="{FF2B5EF4-FFF2-40B4-BE49-F238E27FC236}">
                <a16:creationId xmlns:a16="http://schemas.microsoft.com/office/drawing/2014/main" id="{A5898CFA-8C60-CF1D-ED28-54601D2A7202}"/>
              </a:ext>
            </a:extLst>
          </p:cNvPr>
          <p:cNvSpPr/>
          <p:nvPr/>
        </p:nvSpPr>
        <p:spPr>
          <a:xfrm>
            <a:off x="1475620" y="4113131"/>
            <a:ext cx="486697" cy="363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0FFA039-7FE6-155E-AC42-D6904F389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2460781" y="1240272"/>
            <a:ext cx="810277" cy="8055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9653282-1BED-8224-E1EA-F972F44A0B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89" t="19913" r="33523"/>
          <a:stretch>
            <a:fillRect/>
          </a:stretch>
        </p:blipFill>
        <p:spPr>
          <a:xfrm>
            <a:off x="2870624" y="3023423"/>
            <a:ext cx="831991" cy="80554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99A0754-4522-384B-1936-E8F95C3679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068" t="19913"/>
          <a:stretch>
            <a:fillRect/>
          </a:stretch>
        </p:blipFill>
        <p:spPr>
          <a:xfrm>
            <a:off x="2289192" y="3935555"/>
            <a:ext cx="810277" cy="80554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3AF167D-434D-05DE-F009-1853A9D8E8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3157047" y="1118034"/>
            <a:ext cx="810277" cy="8055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5761C42-42AE-30E2-6D1F-0D30F61594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3211092" y="217158"/>
            <a:ext cx="810277" cy="8055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1C11C2C-E122-FD13-581F-8B83E0748A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2231936" y="473303"/>
            <a:ext cx="810277" cy="80554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63F6D0F-9C4B-484B-AC5A-442C334DC5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3933312" y="803655"/>
            <a:ext cx="810277" cy="8055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FCF265F-6A33-8891-C5FA-30108BADCC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4505535" y="230248"/>
            <a:ext cx="810277" cy="8055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BFCF992-7685-019E-F551-4427B0059C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6293173" y="769607"/>
            <a:ext cx="810277" cy="80554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51AC915-1126-C032-895E-5800FB6918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4453284" y="1315379"/>
            <a:ext cx="810277" cy="80554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16521A7-8065-0E2A-85C1-5AFEDA96A1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068" t="19913"/>
          <a:stretch>
            <a:fillRect/>
          </a:stretch>
        </p:blipFill>
        <p:spPr>
          <a:xfrm>
            <a:off x="3138983" y="4157617"/>
            <a:ext cx="810277" cy="80554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4C2755-4023-FDED-C098-17FF091F2B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89" t="19913" r="33523"/>
          <a:stretch>
            <a:fillRect/>
          </a:stretch>
        </p:blipFill>
        <p:spPr>
          <a:xfrm>
            <a:off x="2277048" y="2500166"/>
            <a:ext cx="831991" cy="80554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FF41CBE-06E7-2C8C-1246-0C320E529C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89" t="19913" r="33523"/>
          <a:stretch>
            <a:fillRect/>
          </a:stretch>
        </p:blipFill>
        <p:spPr>
          <a:xfrm>
            <a:off x="3950599" y="3171916"/>
            <a:ext cx="831991" cy="80554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2DD8F87-3105-A258-A362-C512F48D20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89" t="19913" r="33523"/>
          <a:stretch>
            <a:fillRect/>
          </a:stretch>
        </p:blipFill>
        <p:spPr>
          <a:xfrm>
            <a:off x="4550286" y="2571750"/>
            <a:ext cx="831991" cy="80554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EBCF9B8-9753-CA55-3F5F-7454C38817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89" t="19913" r="33523"/>
          <a:stretch>
            <a:fillRect/>
          </a:stretch>
        </p:blipFill>
        <p:spPr>
          <a:xfrm>
            <a:off x="3594660" y="2333353"/>
            <a:ext cx="831991" cy="80554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C7E9CA3-A79E-60E5-3321-5846193758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5344382" y="1343952"/>
            <a:ext cx="810277" cy="80554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E87D965-50F4-0892-FA35-49E870FD5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3" r="68068"/>
          <a:stretch>
            <a:fillRect/>
          </a:stretch>
        </p:blipFill>
        <p:spPr>
          <a:xfrm>
            <a:off x="5315812" y="355487"/>
            <a:ext cx="810277" cy="80554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F160F69-A9A0-A723-191D-93430A603172}"/>
              </a:ext>
            </a:extLst>
          </p:cNvPr>
          <p:cNvSpPr txBox="1"/>
          <p:nvPr/>
        </p:nvSpPr>
        <p:spPr>
          <a:xfrm>
            <a:off x="6293173" y="3171916"/>
            <a:ext cx="219768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Fitness</a:t>
            </a:r>
            <a:r>
              <a:rPr lang="en-US" b="1" dirty="0"/>
              <a:t> measures reproductive success</a:t>
            </a:r>
          </a:p>
        </p:txBody>
      </p:sp>
    </p:spTree>
    <p:extLst>
      <p:ext uri="{BB962C8B-B14F-4D97-AF65-F5344CB8AC3E}">
        <p14:creationId xmlns:p14="http://schemas.microsoft.com/office/powerpoint/2010/main" val="2514447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EED0-8F65-5591-31D7-4D90ADB39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6BE88A23-729A-0257-CE23-3A003316C86A}"/>
              </a:ext>
            </a:extLst>
          </p:cNvPr>
          <p:cNvSpPr txBox="1">
            <a:spLocks/>
          </p:cNvSpPr>
          <p:nvPr/>
        </p:nvSpPr>
        <p:spPr>
          <a:xfrm>
            <a:off x="435428" y="325620"/>
            <a:ext cx="1345452" cy="57136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b="1" dirty="0"/>
              <a:t>Fitness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CD0B8D-D22B-612A-547A-B93FFB6D1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744" y="247240"/>
            <a:ext cx="4462066" cy="1768747"/>
          </a:xfrm>
          <a:prstGeom prst="rect">
            <a:avLst/>
          </a:prstGeom>
        </p:spPr>
      </p:pic>
      <p:pic>
        <p:nvPicPr>
          <p:cNvPr id="19" name="Picture 18" descr="A drawing of a bee&#10;&#10;AI-generated content may be incorrect.">
            <a:extLst>
              <a:ext uri="{FF2B5EF4-FFF2-40B4-BE49-F238E27FC236}">
                <a16:creationId xmlns:a16="http://schemas.microsoft.com/office/drawing/2014/main" id="{D1C6FD08-F7C8-BE26-F5CB-07E8B947B0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8141"/>
          <a:stretch>
            <a:fillRect/>
          </a:stretch>
        </p:blipFill>
        <p:spPr>
          <a:xfrm>
            <a:off x="2002971" y="2041204"/>
            <a:ext cx="1567543" cy="2581316"/>
          </a:xfrm>
          <a:prstGeom prst="rect">
            <a:avLst/>
          </a:prstGeom>
        </p:spPr>
      </p:pic>
      <p:pic>
        <p:nvPicPr>
          <p:cNvPr id="20" name="Picture 19" descr="A drawing of a bee&#10;&#10;AI-generated content may be incorrect.">
            <a:extLst>
              <a:ext uri="{FF2B5EF4-FFF2-40B4-BE49-F238E27FC236}">
                <a16:creationId xmlns:a16="http://schemas.microsoft.com/office/drawing/2014/main" id="{C1021493-D71A-F36F-E59F-CB0B90AE14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141"/>
          <a:stretch>
            <a:fillRect/>
          </a:stretch>
        </p:blipFill>
        <p:spPr>
          <a:xfrm rot="182292">
            <a:off x="3796940" y="2041203"/>
            <a:ext cx="1567543" cy="2581316"/>
          </a:xfrm>
          <a:prstGeom prst="rect">
            <a:avLst/>
          </a:prstGeom>
        </p:spPr>
      </p:pic>
      <p:pic>
        <p:nvPicPr>
          <p:cNvPr id="18" name="Picture 17" descr="A drawing of a bee&#10;&#10;AI-generated content may be incorrect.">
            <a:extLst>
              <a:ext uri="{FF2B5EF4-FFF2-40B4-BE49-F238E27FC236}">
                <a16:creationId xmlns:a16="http://schemas.microsoft.com/office/drawing/2014/main" id="{7EC3E5BF-9C77-F826-F5AF-077E53BA53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885" r="31989"/>
          <a:stretch>
            <a:fillRect/>
          </a:stretch>
        </p:blipFill>
        <p:spPr>
          <a:xfrm>
            <a:off x="5085806" y="2041203"/>
            <a:ext cx="1826718" cy="2581316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632B0E25-43E6-72CC-A746-390ABCFB49F5}"/>
              </a:ext>
            </a:extLst>
          </p:cNvPr>
          <p:cNvSpPr/>
          <p:nvPr/>
        </p:nvSpPr>
        <p:spPr>
          <a:xfrm>
            <a:off x="2232743" y="4475435"/>
            <a:ext cx="4751531" cy="554083"/>
          </a:xfrm>
          <a:prstGeom prst="rtTriangle">
            <a:avLst/>
          </a:prstGeom>
          <a:solidFill>
            <a:srgbClr val="CD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</a:rPr>
              <a:t>Fitness</a:t>
            </a:r>
            <a:endParaRPr lang="en-AT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71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6;p21">
            <a:extLst>
              <a:ext uri="{FF2B5EF4-FFF2-40B4-BE49-F238E27FC236}">
                <a16:creationId xmlns:a16="http://schemas.microsoft.com/office/drawing/2014/main" id="{330222DF-FEAB-4ABA-235E-8F2F001538E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l="69482"/>
          <a:stretch>
            <a:fillRect/>
          </a:stretch>
        </p:blipFill>
        <p:spPr>
          <a:xfrm>
            <a:off x="672207" y="1031561"/>
            <a:ext cx="2196000" cy="356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69E1063-E9A0-3BE9-5D43-C48B28653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9699"/>
            <a:ext cx="3377248" cy="288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B8AB5A-380B-F285-B1FD-2CBBF99F3FE4}"/>
              </a:ext>
            </a:extLst>
          </p:cNvPr>
          <p:cNvSpPr txBox="1"/>
          <p:nvPr/>
        </p:nvSpPr>
        <p:spPr>
          <a:xfrm>
            <a:off x="478971" y="452846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Phylogeny</a:t>
            </a:r>
          </a:p>
        </p:txBody>
      </p:sp>
    </p:spTree>
    <p:extLst>
      <p:ext uri="{BB962C8B-B14F-4D97-AF65-F5344CB8AC3E}">
        <p14:creationId xmlns:p14="http://schemas.microsoft.com/office/powerpoint/2010/main" val="3251683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C28E75-687D-0C75-59CC-360FDBBB46B5}"/>
              </a:ext>
            </a:extLst>
          </p:cNvPr>
          <p:cNvSpPr txBox="1"/>
          <p:nvPr/>
        </p:nvSpPr>
        <p:spPr>
          <a:xfrm>
            <a:off x="835127" y="1554218"/>
            <a:ext cx="6273596" cy="646331"/>
          </a:xfrm>
          <a:prstGeom prst="rect">
            <a:avLst/>
          </a:prstGeom>
          <a:solidFill>
            <a:srgbClr val="FFFFE7"/>
          </a:solidFill>
        </p:spPr>
        <p:txBody>
          <a:bodyPr wrap="square" rtlCol="0">
            <a:spAutoFit/>
          </a:bodyPr>
          <a:lstStyle/>
          <a:p>
            <a:r>
              <a:rPr lang="it-IT" sz="1800" b="1" dirty="0" err="1">
                <a:solidFill>
                  <a:srgbClr val="202122"/>
                </a:solidFill>
                <a:latin typeface="Arial" panose="020B0604020202020204" pitchFamily="34" charset="0"/>
              </a:rPr>
              <a:t>Evolution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 </a:t>
            </a:r>
            <a:r>
              <a:rPr lang="it-IT" sz="1800" dirty="0" err="1">
                <a:solidFill>
                  <a:srgbClr val="202122"/>
                </a:solidFill>
                <a:latin typeface="Arial" panose="020B0604020202020204" pitchFamily="34" charset="0"/>
              </a:rPr>
              <a:t>is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 the </a:t>
            </a:r>
            <a:r>
              <a:rPr lang="it-IT" sz="1800" i="1" dirty="0" err="1">
                <a:solidFill>
                  <a:srgbClr val="202122"/>
                </a:solidFill>
                <a:latin typeface="Arial" panose="020B0604020202020204" pitchFamily="34" charset="0"/>
              </a:rPr>
              <a:t>change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 in the </a:t>
            </a:r>
            <a:r>
              <a:rPr lang="it-IT" sz="1800" i="1" dirty="0" err="1">
                <a:latin typeface="Arial" panose="020B0604020202020204" pitchFamily="34" charset="0"/>
              </a:rPr>
              <a:t>heritable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 </a:t>
            </a:r>
            <a:r>
              <a:rPr lang="it-IT" sz="1800" dirty="0" err="1">
                <a:latin typeface="Arial" panose="020B0604020202020204" pitchFamily="34" charset="0"/>
              </a:rPr>
              <a:t>characteristics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 of </a:t>
            </a:r>
            <a:r>
              <a:rPr lang="it-IT" sz="1800" dirty="0" err="1">
                <a:solidFill>
                  <a:srgbClr val="202122"/>
                </a:solidFill>
                <a:latin typeface="Arial" panose="020B0604020202020204" pitchFamily="34" charset="0"/>
              </a:rPr>
              <a:t>biological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it-IT" sz="1800" i="1" dirty="0" err="1">
                <a:solidFill>
                  <a:srgbClr val="202122"/>
                </a:solidFill>
                <a:latin typeface="Arial" panose="020B0604020202020204" pitchFamily="34" charset="0"/>
              </a:rPr>
              <a:t>populations</a:t>
            </a:r>
            <a:r>
              <a:rPr lang="it-IT" sz="1800" dirty="0">
                <a:solidFill>
                  <a:srgbClr val="202122"/>
                </a:solidFill>
                <a:latin typeface="Arial" panose="020B0604020202020204" pitchFamily="34" charset="0"/>
              </a:rPr>
              <a:t> over successive generations.</a:t>
            </a:r>
            <a:endParaRPr lang="it-IT" sz="1800" baseline="30000" dirty="0">
              <a:solidFill>
                <a:srgbClr val="202122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1BF38F-6CD2-6FEC-7D93-EFFE0D98011B}"/>
              </a:ext>
            </a:extLst>
          </p:cNvPr>
          <p:cNvSpPr txBox="1">
            <a:spLocks/>
          </p:cNvSpPr>
          <p:nvPr/>
        </p:nvSpPr>
        <p:spPr>
          <a:xfrm>
            <a:off x="628650" y="160155"/>
            <a:ext cx="7886700" cy="7418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300" dirty="0" err="1"/>
              <a:t>What</a:t>
            </a:r>
            <a:r>
              <a:rPr lang="it-IT" sz="3300" dirty="0"/>
              <a:t> </a:t>
            </a:r>
            <a:r>
              <a:rPr lang="it-IT" sz="3300" dirty="0" err="1"/>
              <a:t>is</a:t>
            </a:r>
            <a:r>
              <a:rPr lang="it-IT" sz="3300" dirty="0"/>
              <a:t> </a:t>
            </a:r>
            <a:r>
              <a:rPr lang="it-IT" sz="3300" dirty="0" err="1"/>
              <a:t>evolution</a:t>
            </a:r>
            <a:r>
              <a:rPr lang="it-IT" sz="33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8D3EDE-F0AF-F0FB-581A-161BCC02047A}"/>
              </a:ext>
            </a:extLst>
          </p:cNvPr>
          <p:cNvSpPr txBox="1"/>
          <p:nvPr/>
        </p:nvSpPr>
        <p:spPr>
          <a:xfrm>
            <a:off x="628651" y="1061885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hlinkClick r:id="rId2"/>
              </a:rPr>
              <a:t>From Wikipedia</a:t>
            </a:r>
            <a:r>
              <a:rPr lang="en-US" sz="1800" dirty="0"/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0628A1-CD8F-0961-35F3-9A9839087458}"/>
              </a:ext>
            </a:extLst>
          </p:cNvPr>
          <p:cNvSpPr txBox="1"/>
          <p:nvPr/>
        </p:nvSpPr>
        <p:spPr>
          <a:xfrm>
            <a:off x="1319981" y="2405600"/>
            <a:ext cx="60090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/>
              <a:t>Some words are </a:t>
            </a:r>
            <a:r>
              <a:rPr lang="it-IT" sz="1800" dirty="0" err="1"/>
              <a:t>important</a:t>
            </a:r>
            <a:r>
              <a:rPr lang="it-IT" sz="1800" dirty="0"/>
              <a:t>:</a:t>
            </a:r>
          </a:p>
          <a:p>
            <a:endParaRPr lang="it-IT" sz="18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it-IT" sz="1800" b="1" i="1" dirty="0" err="1"/>
              <a:t>change</a:t>
            </a:r>
            <a:r>
              <a:rPr lang="it-IT" sz="1800" dirty="0"/>
              <a:t>: the frequency of a </a:t>
            </a:r>
            <a:r>
              <a:rPr lang="it-IT" sz="1800" dirty="0" err="1"/>
              <a:t>character</a:t>
            </a:r>
            <a:r>
              <a:rPr lang="it-IT" sz="1800" dirty="0"/>
              <a:t> can </a:t>
            </a:r>
            <a:r>
              <a:rPr lang="it-IT" sz="1800" dirty="0" err="1"/>
              <a:t>change</a:t>
            </a:r>
            <a:r>
              <a:rPr lang="it-IT" sz="1800" dirty="0"/>
              <a:t> (</a:t>
            </a:r>
            <a:r>
              <a:rPr lang="it-IT" sz="1800" dirty="0" err="1"/>
              <a:t>even</a:t>
            </a:r>
            <a:r>
              <a:rPr lang="it-IT" sz="1800" dirty="0"/>
              <a:t> from 0 to a positive </a:t>
            </a:r>
            <a:r>
              <a:rPr lang="it-IT" sz="1800" dirty="0" err="1"/>
              <a:t>value</a:t>
            </a:r>
            <a:r>
              <a:rPr lang="it-IT" sz="1800" dirty="0"/>
              <a:t>, i.e., a «new» </a:t>
            </a:r>
            <a:r>
              <a:rPr lang="it-IT" sz="1800" dirty="0" err="1"/>
              <a:t>character</a:t>
            </a:r>
            <a:r>
              <a:rPr lang="it-IT" sz="1800" dirty="0"/>
              <a:t> </a:t>
            </a:r>
            <a:r>
              <a:rPr lang="it-IT" sz="1800" dirty="0" err="1"/>
              <a:t>appears</a:t>
            </a:r>
            <a:r>
              <a:rPr lang="it-IT" sz="1800" dirty="0"/>
              <a:t>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b="1" i="1" dirty="0"/>
              <a:t>heritable</a:t>
            </a:r>
            <a:r>
              <a:rPr lang="en-US" sz="1800" dirty="0"/>
              <a:t>: not all characters are inheritable! But mutations are.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b="1" i="1" dirty="0"/>
              <a:t>populations</a:t>
            </a:r>
            <a:r>
              <a:rPr lang="en-US" sz="1800" dirty="0"/>
              <a:t>: populations evolve (not the individuals)</a:t>
            </a:r>
          </a:p>
        </p:txBody>
      </p:sp>
    </p:spTree>
    <p:extLst>
      <p:ext uri="{BB962C8B-B14F-4D97-AF65-F5344CB8AC3E}">
        <p14:creationId xmlns:p14="http://schemas.microsoft.com/office/powerpoint/2010/main" val="1687802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4E01D-6806-0D43-877B-82CB131A1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Appendix</a:t>
            </a:r>
            <a:r>
              <a:rPr lang="it-IT" dirty="0"/>
              <a:t> – </a:t>
            </a:r>
            <a:r>
              <a:rPr lang="it-IT" dirty="0" err="1"/>
              <a:t>Protocol</a:t>
            </a:r>
            <a:r>
              <a:rPr lang="it-IT" dirty="0"/>
              <a:t> </a:t>
            </a:r>
            <a:r>
              <a:rPr lang="it-IT" dirty="0" err="1"/>
              <a:t>summary</a:t>
            </a:r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1858429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974F7601-E752-9CD6-0AF2-4E26E8527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>
            <a:extLst>
              <a:ext uri="{FF2B5EF4-FFF2-40B4-BE49-F238E27FC236}">
                <a16:creationId xmlns:a16="http://schemas.microsoft.com/office/drawing/2014/main" id="{88256FB8-4DD5-3C0F-9D67-E99E995344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39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Protocol</a:t>
            </a:r>
            <a:endParaRPr/>
          </a:p>
        </p:txBody>
      </p:sp>
      <p:sp>
        <p:nvSpPr>
          <p:cNvPr id="96" name="Google Shape;96;p17">
            <a:extLst>
              <a:ext uri="{FF2B5EF4-FFF2-40B4-BE49-F238E27FC236}">
                <a16:creationId xmlns:a16="http://schemas.microsoft.com/office/drawing/2014/main" id="{6B09B97F-2AD4-204F-EF84-405AB85551F2}"/>
              </a:ext>
            </a:extLst>
          </p:cNvPr>
          <p:cNvSpPr txBox="1"/>
          <p:nvPr/>
        </p:nvSpPr>
        <p:spPr>
          <a:xfrm>
            <a:off x="201078" y="962650"/>
            <a:ext cx="406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 b="1">
                <a:solidFill>
                  <a:schemeClr val="dk1"/>
                </a:solidFill>
              </a:rPr>
              <a:t>1) Memorization Phase</a:t>
            </a:r>
            <a:r>
              <a:rPr lang="en-GB" sz="1600">
                <a:solidFill>
                  <a:schemeClr val="dk1"/>
                </a:solidFill>
              </a:rPr>
              <a:t> (10 seconds)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97" name="Google Shape;97;p17" descr="Vector clip art of beach bag | Public domain vectors">
            <a:extLst>
              <a:ext uri="{FF2B5EF4-FFF2-40B4-BE49-F238E27FC236}">
                <a16:creationId xmlns:a16="http://schemas.microsoft.com/office/drawing/2014/main" id="{56306EE7-EB08-21BB-64CC-8BE03D2F04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4057" y="3969021"/>
            <a:ext cx="775200" cy="1004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>
            <a:extLst>
              <a:ext uri="{FF2B5EF4-FFF2-40B4-BE49-F238E27FC236}">
                <a16:creationId xmlns:a16="http://schemas.microsoft.com/office/drawing/2014/main" id="{F24661FB-719C-54F2-8E1C-B87E535E803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1718" y="2539682"/>
            <a:ext cx="480990" cy="48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>
            <a:extLst>
              <a:ext uri="{FF2B5EF4-FFF2-40B4-BE49-F238E27FC236}">
                <a16:creationId xmlns:a16="http://schemas.microsoft.com/office/drawing/2014/main" id="{DA1FE4A8-1351-A484-FCAD-04173FAD5A6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840" y="2274272"/>
            <a:ext cx="480990" cy="48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>
            <a:extLst>
              <a:ext uri="{FF2B5EF4-FFF2-40B4-BE49-F238E27FC236}">
                <a16:creationId xmlns:a16="http://schemas.microsoft.com/office/drawing/2014/main" id="{E67E6D72-6E41-4730-1A36-E243645EFAB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412" y="2928177"/>
            <a:ext cx="480990" cy="48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>
            <a:extLst>
              <a:ext uri="{FF2B5EF4-FFF2-40B4-BE49-F238E27FC236}">
                <a16:creationId xmlns:a16="http://schemas.microsoft.com/office/drawing/2014/main" id="{87028EB3-8470-1007-935A-56ED6AF4076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595" y="3256023"/>
            <a:ext cx="480990" cy="48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>
            <a:extLst>
              <a:ext uri="{FF2B5EF4-FFF2-40B4-BE49-F238E27FC236}">
                <a16:creationId xmlns:a16="http://schemas.microsoft.com/office/drawing/2014/main" id="{A3FBF78A-8A63-1519-2781-03798B52CAA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1629" y="2874921"/>
            <a:ext cx="480990" cy="4820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Google Shape;103;p17">
            <a:extLst>
              <a:ext uri="{FF2B5EF4-FFF2-40B4-BE49-F238E27FC236}">
                <a16:creationId xmlns:a16="http://schemas.microsoft.com/office/drawing/2014/main" id="{5BFFB56A-900A-8C66-F17B-B11DEC5DCC6E}"/>
              </a:ext>
            </a:extLst>
          </p:cNvPr>
          <p:cNvCxnSpPr>
            <a:stCxn id="104" idx="3"/>
            <a:endCxn id="99" idx="1"/>
          </p:cNvCxnSpPr>
          <p:nvPr/>
        </p:nvCxnSpPr>
        <p:spPr>
          <a:xfrm rot="10800000" flipH="1">
            <a:off x="4812405" y="2515316"/>
            <a:ext cx="1426500" cy="3285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05" name="Google Shape;105;p17">
            <a:extLst>
              <a:ext uri="{FF2B5EF4-FFF2-40B4-BE49-F238E27FC236}">
                <a16:creationId xmlns:a16="http://schemas.microsoft.com/office/drawing/2014/main" id="{80194516-1043-9CDE-A990-5D27014CAC27}"/>
              </a:ext>
            </a:extLst>
          </p:cNvPr>
          <p:cNvCxnSpPr>
            <a:stCxn id="104" idx="3"/>
            <a:endCxn id="102" idx="1"/>
          </p:cNvCxnSpPr>
          <p:nvPr/>
        </p:nvCxnSpPr>
        <p:spPr>
          <a:xfrm>
            <a:off x="4812405" y="2843816"/>
            <a:ext cx="1299300" cy="272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06" name="Google Shape;106;p17">
            <a:extLst>
              <a:ext uri="{FF2B5EF4-FFF2-40B4-BE49-F238E27FC236}">
                <a16:creationId xmlns:a16="http://schemas.microsoft.com/office/drawing/2014/main" id="{E8D1AACF-9D36-9DA9-A719-552CF8D2D3D5}"/>
              </a:ext>
            </a:extLst>
          </p:cNvPr>
          <p:cNvCxnSpPr>
            <a:stCxn id="104" idx="3"/>
            <a:endCxn id="98" idx="1"/>
          </p:cNvCxnSpPr>
          <p:nvPr/>
        </p:nvCxnSpPr>
        <p:spPr>
          <a:xfrm rot="10800000" flipH="1">
            <a:off x="4812405" y="2780816"/>
            <a:ext cx="1659300" cy="63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07" name="Google Shape;107;p17">
            <a:extLst>
              <a:ext uri="{FF2B5EF4-FFF2-40B4-BE49-F238E27FC236}">
                <a16:creationId xmlns:a16="http://schemas.microsoft.com/office/drawing/2014/main" id="{7CA2DA8D-E883-2E94-7391-47688A0EA4E0}"/>
              </a:ext>
            </a:extLst>
          </p:cNvPr>
          <p:cNvCxnSpPr>
            <a:stCxn id="104" idx="3"/>
            <a:endCxn id="100" idx="1"/>
          </p:cNvCxnSpPr>
          <p:nvPr/>
        </p:nvCxnSpPr>
        <p:spPr>
          <a:xfrm>
            <a:off x="4812405" y="2843816"/>
            <a:ext cx="1878000" cy="3255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08" name="Google Shape;108;p17">
            <a:extLst>
              <a:ext uri="{FF2B5EF4-FFF2-40B4-BE49-F238E27FC236}">
                <a16:creationId xmlns:a16="http://schemas.microsoft.com/office/drawing/2014/main" id="{0C39A694-DA91-8CBF-DB98-DC03FB09B87B}"/>
              </a:ext>
            </a:extLst>
          </p:cNvPr>
          <p:cNvCxnSpPr>
            <a:stCxn id="104" idx="3"/>
            <a:endCxn id="101" idx="1"/>
          </p:cNvCxnSpPr>
          <p:nvPr/>
        </p:nvCxnSpPr>
        <p:spPr>
          <a:xfrm>
            <a:off x="4812405" y="2843816"/>
            <a:ext cx="1228200" cy="653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109" name="Google Shape;109;p17">
            <a:extLst>
              <a:ext uri="{FF2B5EF4-FFF2-40B4-BE49-F238E27FC236}">
                <a16:creationId xmlns:a16="http://schemas.microsoft.com/office/drawing/2014/main" id="{4D9ABE5E-40D3-8DFE-2369-9A15FBA1CD3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8222" y="3450880"/>
            <a:ext cx="480990" cy="4820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Google Shape;110;p17">
            <a:extLst>
              <a:ext uri="{FF2B5EF4-FFF2-40B4-BE49-F238E27FC236}">
                <a16:creationId xmlns:a16="http://schemas.microsoft.com/office/drawing/2014/main" id="{BE57B5E0-23FC-C6D3-98C5-29B9DBE801E2}"/>
              </a:ext>
            </a:extLst>
          </p:cNvPr>
          <p:cNvCxnSpPr>
            <a:stCxn id="104" idx="3"/>
            <a:endCxn id="109" idx="1"/>
          </p:cNvCxnSpPr>
          <p:nvPr/>
        </p:nvCxnSpPr>
        <p:spPr>
          <a:xfrm>
            <a:off x="4812405" y="2843816"/>
            <a:ext cx="1615800" cy="848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11" name="Google Shape;111;p17">
            <a:extLst>
              <a:ext uri="{FF2B5EF4-FFF2-40B4-BE49-F238E27FC236}">
                <a16:creationId xmlns:a16="http://schemas.microsoft.com/office/drawing/2014/main" id="{BFC22991-389E-BD4A-5C8C-99F47DC3FC18}"/>
              </a:ext>
            </a:extLst>
          </p:cNvPr>
          <p:cNvSpPr txBox="1"/>
          <p:nvPr/>
        </p:nvSpPr>
        <p:spPr>
          <a:xfrm>
            <a:off x="4071850" y="2267837"/>
            <a:ext cx="941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2"/>
                </a:solidFill>
              </a:rPr>
              <a:t>TEMPLATE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112" name="Google Shape;112;p17">
            <a:extLst>
              <a:ext uri="{FF2B5EF4-FFF2-40B4-BE49-F238E27FC236}">
                <a16:creationId xmlns:a16="http://schemas.microsoft.com/office/drawing/2014/main" id="{BE46DB6C-3D1B-24AE-E4EE-CE3FBC088702}"/>
              </a:ext>
            </a:extLst>
          </p:cNvPr>
          <p:cNvSpPr txBox="1"/>
          <p:nvPr/>
        </p:nvSpPr>
        <p:spPr>
          <a:xfrm>
            <a:off x="6052328" y="1983184"/>
            <a:ext cx="941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2"/>
                </a:solidFill>
              </a:rPr>
              <a:t>REPLICAS</a:t>
            </a:r>
            <a:endParaRPr sz="1100" b="1">
              <a:solidFill>
                <a:schemeClr val="dk2"/>
              </a:solidFill>
            </a:endParaRPr>
          </a:p>
        </p:txBody>
      </p:sp>
      <p:pic>
        <p:nvPicPr>
          <p:cNvPr id="113" name="Google Shape;113;p17">
            <a:extLst>
              <a:ext uri="{FF2B5EF4-FFF2-40B4-BE49-F238E27FC236}">
                <a16:creationId xmlns:a16="http://schemas.microsoft.com/office/drawing/2014/main" id="{620ACE9B-8F21-33B6-D39A-E33A6FC793F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7852" y="1039404"/>
            <a:ext cx="686489" cy="687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>
            <a:extLst>
              <a:ext uri="{FF2B5EF4-FFF2-40B4-BE49-F238E27FC236}">
                <a16:creationId xmlns:a16="http://schemas.microsoft.com/office/drawing/2014/main" id="{432B9F59-3944-BDEB-3CE0-204CF7F4F5D4}"/>
              </a:ext>
            </a:extLst>
          </p:cNvPr>
          <p:cNvSpPr/>
          <p:nvPr/>
        </p:nvSpPr>
        <p:spPr>
          <a:xfrm>
            <a:off x="4492550" y="1039366"/>
            <a:ext cx="686100" cy="688200"/>
          </a:xfrm>
          <a:prstGeom prst="rect">
            <a:avLst/>
          </a:prstGeom>
          <a:solidFill>
            <a:schemeClr val="lt2"/>
          </a:solidFill>
          <a:ln w="13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99"/>
              <a:t>CARD FACE DOWN</a:t>
            </a:r>
            <a:endParaRPr sz="1199"/>
          </a:p>
        </p:txBody>
      </p:sp>
      <p:sp>
        <p:nvSpPr>
          <p:cNvPr id="115" name="Google Shape;115;p17">
            <a:extLst>
              <a:ext uri="{FF2B5EF4-FFF2-40B4-BE49-F238E27FC236}">
                <a16:creationId xmlns:a16="http://schemas.microsoft.com/office/drawing/2014/main" id="{8A94398D-CFC0-97B5-3665-EF57713B0985}"/>
              </a:ext>
            </a:extLst>
          </p:cNvPr>
          <p:cNvSpPr/>
          <p:nvPr/>
        </p:nvSpPr>
        <p:spPr>
          <a:xfrm>
            <a:off x="6743550" y="1039366"/>
            <a:ext cx="686100" cy="688200"/>
          </a:xfrm>
          <a:prstGeom prst="rect">
            <a:avLst/>
          </a:prstGeom>
          <a:solidFill>
            <a:schemeClr val="lt2"/>
          </a:solidFill>
          <a:ln w="13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99"/>
              <a:t>CARD FACE DOWN</a:t>
            </a:r>
            <a:endParaRPr sz="1199"/>
          </a:p>
        </p:txBody>
      </p:sp>
      <p:cxnSp>
        <p:nvCxnSpPr>
          <p:cNvPr id="116" name="Google Shape;116;p17">
            <a:extLst>
              <a:ext uri="{FF2B5EF4-FFF2-40B4-BE49-F238E27FC236}">
                <a16:creationId xmlns:a16="http://schemas.microsoft.com/office/drawing/2014/main" id="{C7A65ABE-89EF-04BE-300B-0F0C5267E3F1}"/>
              </a:ext>
            </a:extLst>
          </p:cNvPr>
          <p:cNvCxnSpPr>
            <a:stCxn id="114" idx="3"/>
            <a:endCxn id="113" idx="1"/>
          </p:cNvCxnSpPr>
          <p:nvPr/>
        </p:nvCxnSpPr>
        <p:spPr>
          <a:xfrm>
            <a:off x="5178650" y="1383466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7" name="Google Shape;117;p17">
            <a:extLst>
              <a:ext uri="{FF2B5EF4-FFF2-40B4-BE49-F238E27FC236}">
                <a16:creationId xmlns:a16="http://schemas.microsoft.com/office/drawing/2014/main" id="{616ACAF1-5836-441D-C3D7-F68EEF17B498}"/>
              </a:ext>
            </a:extLst>
          </p:cNvPr>
          <p:cNvCxnSpPr>
            <a:stCxn id="113" idx="3"/>
            <a:endCxn id="115" idx="1"/>
          </p:cNvCxnSpPr>
          <p:nvPr/>
        </p:nvCxnSpPr>
        <p:spPr>
          <a:xfrm>
            <a:off x="6304341" y="1383395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8" name="Google Shape;118;p17">
            <a:extLst>
              <a:ext uri="{FF2B5EF4-FFF2-40B4-BE49-F238E27FC236}">
                <a16:creationId xmlns:a16="http://schemas.microsoft.com/office/drawing/2014/main" id="{4A06C1B7-34E5-AEC0-1777-6CE5FFB2DBC7}"/>
              </a:ext>
            </a:extLst>
          </p:cNvPr>
          <p:cNvSpPr txBox="1"/>
          <p:nvPr/>
        </p:nvSpPr>
        <p:spPr>
          <a:xfrm>
            <a:off x="5065724" y="748277"/>
            <a:ext cx="1780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2"/>
                </a:solidFill>
              </a:rPr>
              <a:t>TEMPLATE VISIBLE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119" name="Google Shape;119;p17">
            <a:extLst>
              <a:ext uri="{FF2B5EF4-FFF2-40B4-BE49-F238E27FC236}">
                <a16:creationId xmlns:a16="http://schemas.microsoft.com/office/drawing/2014/main" id="{A234FED7-51B6-8703-855E-B7F10E9A93B1}"/>
              </a:ext>
            </a:extLst>
          </p:cNvPr>
          <p:cNvSpPr txBox="1"/>
          <p:nvPr/>
        </p:nvSpPr>
        <p:spPr>
          <a:xfrm>
            <a:off x="197625" y="2539670"/>
            <a:ext cx="3636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 b="1">
                <a:solidFill>
                  <a:schemeClr val="dk1"/>
                </a:solidFill>
              </a:rPr>
              <a:t>2) Replication Phase</a:t>
            </a:r>
            <a:r>
              <a:rPr lang="en-GB" sz="1600">
                <a:solidFill>
                  <a:schemeClr val="dk1"/>
                </a:solidFill>
              </a:rPr>
              <a:t> (30 seconds)</a:t>
            </a:r>
            <a:endParaRPr/>
          </a:p>
        </p:txBody>
      </p:sp>
      <p:sp>
        <p:nvSpPr>
          <p:cNvPr id="120" name="Google Shape;120;p17">
            <a:extLst>
              <a:ext uri="{FF2B5EF4-FFF2-40B4-BE49-F238E27FC236}">
                <a16:creationId xmlns:a16="http://schemas.microsoft.com/office/drawing/2014/main" id="{E078AE89-2069-6DFC-AA38-1F605CA58B0C}"/>
              </a:ext>
            </a:extLst>
          </p:cNvPr>
          <p:cNvSpPr txBox="1"/>
          <p:nvPr/>
        </p:nvSpPr>
        <p:spPr>
          <a:xfrm>
            <a:off x="197625" y="4123457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 b="1">
                <a:solidFill>
                  <a:schemeClr val="dk1"/>
                </a:solidFill>
              </a:rPr>
              <a:t>3) Competition Phase</a:t>
            </a:r>
            <a:endParaRPr/>
          </a:p>
        </p:txBody>
      </p:sp>
      <p:sp>
        <p:nvSpPr>
          <p:cNvPr id="121" name="Google Shape;121;p17">
            <a:extLst>
              <a:ext uri="{FF2B5EF4-FFF2-40B4-BE49-F238E27FC236}">
                <a16:creationId xmlns:a16="http://schemas.microsoft.com/office/drawing/2014/main" id="{F5C5D986-3A1E-CDC7-62ED-C53032C8190D}"/>
              </a:ext>
            </a:extLst>
          </p:cNvPr>
          <p:cNvSpPr/>
          <p:nvPr/>
        </p:nvSpPr>
        <p:spPr>
          <a:xfrm rot="-5400000">
            <a:off x="5846026" y="67050"/>
            <a:ext cx="223200" cy="14523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7">
            <a:extLst>
              <a:ext uri="{FF2B5EF4-FFF2-40B4-BE49-F238E27FC236}">
                <a16:creationId xmlns:a16="http://schemas.microsoft.com/office/drawing/2014/main" id="{1E2ECF1F-0D63-F34C-0AE6-894066CF384A}"/>
              </a:ext>
            </a:extLst>
          </p:cNvPr>
          <p:cNvSpPr txBox="1"/>
          <p:nvPr/>
        </p:nvSpPr>
        <p:spPr>
          <a:xfrm>
            <a:off x="5248097" y="383191"/>
            <a:ext cx="140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10 seconds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23" name="Google Shape;123;p17">
            <a:extLst>
              <a:ext uri="{FF2B5EF4-FFF2-40B4-BE49-F238E27FC236}">
                <a16:creationId xmlns:a16="http://schemas.microsoft.com/office/drawing/2014/main" id="{3103B723-66DC-E869-9CD4-2732EA8E182E}"/>
              </a:ext>
            </a:extLst>
          </p:cNvPr>
          <p:cNvSpPr txBox="1"/>
          <p:nvPr/>
        </p:nvSpPr>
        <p:spPr>
          <a:xfrm>
            <a:off x="3028571" y="3974524"/>
            <a:ext cx="94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chemeClr val="dk2"/>
                </a:solidFill>
              </a:rPr>
              <a:t>ALL REPLICAS</a:t>
            </a:r>
            <a:endParaRPr sz="1100" b="1">
              <a:solidFill>
                <a:schemeClr val="dk2"/>
              </a:solidFill>
            </a:endParaRPr>
          </a:p>
        </p:txBody>
      </p:sp>
      <p:pic>
        <p:nvPicPr>
          <p:cNvPr id="124" name="Google Shape;124;p17">
            <a:extLst>
              <a:ext uri="{FF2B5EF4-FFF2-40B4-BE49-F238E27FC236}">
                <a16:creationId xmlns:a16="http://schemas.microsoft.com/office/drawing/2014/main" id="{A33E5E5B-B119-DE4B-D040-43097AA680B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922880" flipH="1">
            <a:off x="3806203" y="3843016"/>
            <a:ext cx="363653" cy="536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>
            <a:extLst>
              <a:ext uri="{FF2B5EF4-FFF2-40B4-BE49-F238E27FC236}">
                <a16:creationId xmlns:a16="http://schemas.microsoft.com/office/drawing/2014/main" id="{3DE48A6B-6D74-EF4E-BE07-EF5DD71FE8B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6493399" flipH="1">
            <a:off x="4823779" y="3843016"/>
            <a:ext cx="363652" cy="53623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>
            <a:extLst>
              <a:ext uri="{FF2B5EF4-FFF2-40B4-BE49-F238E27FC236}">
                <a16:creationId xmlns:a16="http://schemas.microsoft.com/office/drawing/2014/main" id="{CA6E2391-DBB0-D2DA-2C78-FE1B7B412E9C}"/>
              </a:ext>
            </a:extLst>
          </p:cNvPr>
          <p:cNvSpPr txBox="1"/>
          <p:nvPr/>
        </p:nvSpPr>
        <p:spPr>
          <a:xfrm>
            <a:off x="4923034" y="4100221"/>
            <a:ext cx="2488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2"/>
                </a:solidFill>
              </a:rPr>
              <a:t>ONE CARD PER STUDENT</a:t>
            </a:r>
            <a:endParaRPr sz="1100" b="1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2"/>
                </a:solidFill>
              </a:rPr>
              <a:t>(NEXT GENERATION TEMPLATES)</a:t>
            </a:r>
            <a:endParaRPr sz="1100" b="1" dirty="0">
              <a:solidFill>
                <a:schemeClr val="dk2"/>
              </a:solidFill>
            </a:endParaRPr>
          </a:p>
        </p:txBody>
      </p:sp>
      <p:pic>
        <p:nvPicPr>
          <p:cNvPr id="127" name="Google Shape;127;p17">
            <a:extLst>
              <a:ext uri="{FF2B5EF4-FFF2-40B4-BE49-F238E27FC236}">
                <a16:creationId xmlns:a16="http://schemas.microsoft.com/office/drawing/2014/main" id="{79B6BF62-3A42-4614-10C2-BC29640EE78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7490" b="28425"/>
          <a:stretch/>
        </p:blipFill>
        <p:spPr>
          <a:xfrm>
            <a:off x="5542238" y="107234"/>
            <a:ext cx="837714" cy="36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>
            <a:extLst>
              <a:ext uri="{FF2B5EF4-FFF2-40B4-BE49-F238E27FC236}">
                <a16:creationId xmlns:a16="http://schemas.microsoft.com/office/drawing/2014/main" id="{72AF24E2-8FDA-52CF-4E04-06123220290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21679" y="2125548"/>
            <a:ext cx="481000" cy="48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>
            <a:extLst>
              <a:ext uri="{FF2B5EF4-FFF2-40B4-BE49-F238E27FC236}">
                <a16:creationId xmlns:a16="http://schemas.microsoft.com/office/drawing/2014/main" id="{DCDF28AB-9114-E99F-DF45-4BD1866E0E28}"/>
              </a:ext>
            </a:extLst>
          </p:cNvPr>
          <p:cNvSpPr/>
          <p:nvPr/>
        </p:nvSpPr>
        <p:spPr>
          <a:xfrm>
            <a:off x="4272405" y="2573816"/>
            <a:ext cx="540000" cy="540000"/>
          </a:xfrm>
          <a:prstGeom prst="rect">
            <a:avLst/>
          </a:prstGeom>
          <a:solidFill>
            <a:schemeClr val="lt2"/>
          </a:solidFill>
          <a:ln w="13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/>
              <a:t>CARD FACE DOWN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24283598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353</Words>
  <Application>Microsoft Macintosh PowerPoint</Application>
  <PresentationFormat>On-screen Show (16:9)</PresentationFormat>
  <Paragraphs>72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Wingdings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Appendix – Protocol summary</vt:lpstr>
      <vt:lpstr>Protocol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Hejja-Brichard Yseult</cp:lastModifiedBy>
  <cp:revision>299</cp:revision>
  <dcterms:modified xsi:type="dcterms:W3CDTF">2026-09-24T16:42:28Z</dcterms:modified>
</cp:coreProperties>
</file>